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  <p:sldMasterId id="2147483660" r:id="rId3"/>
    <p:sldMasterId id="2147483696" r:id="rId4"/>
    <p:sldMasterId id="2147483684" r:id="rId5"/>
    <p:sldMasterId id="2147483708" r:id="rId6"/>
  </p:sldMasterIdLst>
  <p:sldIdLst>
    <p:sldId id="333" r:id="rId7"/>
    <p:sldId id="337" r:id="rId8"/>
    <p:sldId id="284" r:id="rId9"/>
    <p:sldId id="338" r:id="rId10"/>
    <p:sldId id="344" r:id="rId11"/>
    <p:sldId id="339" r:id="rId12"/>
    <p:sldId id="343" r:id="rId13"/>
    <p:sldId id="287" r:id="rId14"/>
    <p:sldId id="342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2A96"/>
    <a:srgbClr val="510896"/>
    <a:srgbClr val="0B9DD0"/>
    <a:srgbClr val="960871"/>
    <a:srgbClr val="717E86"/>
    <a:srgbClr val="F2DC00"/>
    <a:srgbClr val="00AA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92" autoAdjust="0"/>
    <p:restoredTop sz="94660"/>
  </p:normalViewPr>
  <p:slideViewPr>
    <p:cSldViewPr snapToGrid="0">
      <p:cViewPr varScale="1">
        <p:scale>
          <a:sx n="68" d="100"/>
          <a:sy n="68" d="100"/>
        </p:scale>
        <p:origin x="528" y="22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510145"/>
            <a:ext cx="9144000" cy="199981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6ED4-F022-4D02-893A-603B73B13569}" type="datetimeFigureOut">
              <a:rPr lang="de-DE" smtClean="0"/>
              <a:t>15.02.2022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B165-7FEE-489A-B02B-F9BA44EBEB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3200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6ED4-F022-4D02-893A-603B73B13569}" type="datetimeFigureOut">
              <a:rPr lang="de-DE" smtClean="0"/>
              <a:t>15.02.2022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B165-7FEE-489A-B02B-F9BA44EBEB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1239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209800" y="365125"/>
            <a:ext cx="5756564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6ED4-F022-4D02-893A-603B73B13569}" type="datetimeFigureOut">
              <a:rPr lang="de-DE" smtClean="0"/>
              <a:t>15.02.2022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B165-7FEE-489A-B02B-F9BA44EBEB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3231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482D5-D71A-4802-96F1-AF257F2C4FDE}" type="datetimeFigureOut">
              <a:rPr lang="de-DE" smtClean="0"/>
              <a:t>15.02.2022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D545-FA4D-47FA-AA45-263B092642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4146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482D5-D71A-4802-96F1-AF257F2C4FDE}" type="datetimeFigureOut">
              <a:rPr lang="de-DE" smtClean="0"/>
              <a:t>15.02.2022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D545-FA4D-47FA-AA45-263B092642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2477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482D5-D71A-4802-96F1-AF257F2C4FDE}" type="datetimeFigureOut">
              <a:rPr lang="de-DE" smtClean="0"/>
              <a:t>15.02.2022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D545-FA4D-47FA-AA45-263B092642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8703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482D5-D71A-4802-96F1-AF257F2C4FDE}" type="datetimeFigureOut">
              <a:rPr lang="de-DE" smtClean="0"/>
              <a:t>15.02.2022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D545-FA4D-47FA-AA45-263B092642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962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83362" y="365125"/>
            <a:ext cx="9172025" cy="1325563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482D5-D71A-4802-96F1-AF257F2C4FDE}" type="datetimeFigureOut">
              <a:rPr lang="de-DE" smtClean="0"/>
              <a:t>15.02.2022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D545-FA4D-47FA-AA45-263B092642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2324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482D5-D71A-4802-96F1-AF257F2C4FDE}" type="datetimeFigureOut">
              <a:rPr lang="de-DE" smtClean="0"/>
              <a:t>15.02.2022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D545-FA4D-47FA-AA45-263B092642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7874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482D5-D71A-4802-96F1-AF257F2C4FDE}" type="datetimeFigureOut">
              <a:rPr lang="de-DE" smtClean="0"/>
              <a:t>15.02.2022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D545-FA4D-47FA-AA45-263B092642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62113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6751" y="653143"/>
            <a:ext cx="2775274" cy="140425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482D5-D71A-4802-96F1-AF257F2C4FDE}" type="datetimeFigureOut">
              <a:rPr lang="de-DE" smtClean="0"/>
              <a:t>15.02.2022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D545-FA4D-47FA-AA45-263B092642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9292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6ED4-F022-4D02-893A-603B73B13569}" type="datetimeFigureOut">
              <a:rPr lang="de-DE" smtClean="0"/>
              <a:t>15.02.2022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B165-7FEE-489A-B02B-F9BA44EBEB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13970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482D5-D71A-4802-96F1-AF257F2C4FDE}" type="datetimeFigureOut">
              <a:rPr lang="de-DE" smtClean="0"/>
              <a:t>15.02.2022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D545-FA4D-47FA-AA45-263B092642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168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482D5-D71A-4802-96F1-AF257F2C4FDE}" type="datetimeFigureOut">
              <a:rPr lang="de-DE" smtClean="0"/>
              <a:t>15.02.2022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D545-FA4D-47FA-AA45-263B092642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68098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482D5-D71A-4802-96F1-AF257F2C4FDE}" type="datetimeFigureOut">
              <a:rPr lang="de-DE" smtClean="0"/>
              <a:t>15.02.2022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D545-FA4D-47FA-AA45-263B092642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98735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84764" y="1122363"/>
            <a:ext cx="788323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784764" y="3602038"/>
            <a:ext cx="7883236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C47E-5C76-4D20-B0AB-873BF500ED5F}" type="datetimeFigureOut">
              <a:rPr lang="de-DE" smtClean="0"/>
              <a:t>15.02.2022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D3394-C3C0-47DD-BC8D-02AAC9AE78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22382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2982" y="365125"/>
            <a:ext cx="8970818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C47E-5C76-4D20-B0AB-873BF500ED5F}" type="datetimeFigureOut">
              <a:rPr lang="de-DE" smtClean="0"/>
              <a:t>15.02.2022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D3394-C3C0-47DD-BC8D-02AAC9AE78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32201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C47E-5C76-4D20-B0AB-873BF500ED5F}" type="datetimeFigureOut">
              <a:rPr lang="de-DE" smtClean="0"/>
              <a:t>15.02.2022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D3394-C3C0-47DD-BC8D-02AAC9AE78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73598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1308" y="365125"/>
            <a:ext cx="9192491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C47E-5C76-4D20-B0AB-873BF500ED5F}" type="datetimeFigureOut">
              <a:rPr lang="de-DE" smtClean="0"/>
              <a:t>15.02.2022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D3394-C3C0-47DD-BC8D-02AAC9AE78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94933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8290" y="365125"/>
            <a:ext cx="9097097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C47E-5C76-4D20-B0AB-873BF500ED5F}" type="datetimeFigureOut">
              <a:rPr lang="de-DE" smtClean="0"/>
              <a:t>15.02.2022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D3394-C3C0-47DD-BC8D-02AAC9AE78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00493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38400" y="365125"/>
            <a:ext cx="89154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C47E-5C76-4D20-B0AB-873BF500ED5F}" type="datetimeFigureOut">
              <a:rPr lang="de-DE" smtClean="0"/>
              <a:t>15.02.2022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D3394-C3C0-47DD-BC8D-02AAC9AE78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01998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C47E-5C76-4D20-B0AB-873BF500ED5F}" type="datetimeFigureOut">
              <a:rPr lang="de-DE" smtClean="0"/>
              <a:t>15.02.2022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D3394-C3C0-47DD-BC8D-02AAC9AE78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8629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6ED4-F022-4D02-893A-603B73B13569}" type="datetimeFigureOut">
              <a:rPr lang="de-DE" smtClean="0"/>
              <a:t>15.02.2022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B165-7FEE-489A-B02B-F9BA44EBEB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90190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988126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3588326"/>
            <a:ext cx="3932237" cy="22806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C47E-5C76-4D20-B0AB-873BF500ED5F}" type="datetimeFigureOut">
              <a:rPr lang="de-DE" smtClean="0"/>
              <a:t>15.02.2022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D3394-C3C0-47DD-BC8D-02AAC9AE78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93244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2008909"/>
            <a:ext cx="3932237" cy="174567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3754582"/>
            <a:ext cx="3932237" cy="21144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C47E-5C76-4D20-B0AB-873BF500ED5F}" type="datetimeFigureOut">
              <a:rPr lang="de-DE" smtClean="0"/>
              <a:t>15.02.2022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D3394-C3C0-47DD-BC8D-02AAC9AE78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38526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1308" y="365125"/>
            <a:ext cx="9192491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C47E-5C76-4D20-B0AB-873BF500ED5F}" type="datetimeFigureOut">
              <a:rPr lang="de-DE" smtClean="0"/>
              <a:t>15.02.2022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D3394-C3C0-47DD-BC8D-02AAC9AE78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26434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258290" y="365125"/>
            <a:ext cx="6466609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C47E-5C76-4D20-B0AB-873BF500ED5F}" type="datetimeFigureOut">
              <a:rPr lang="de-DE" smtClean="0"/>
              <a:t>15.02.2022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D3394-C3C0-47DD-BC8D-02AAC9AE78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38987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F4FB-7A78-4739-A90B-9C4E23FF5CBC}" type="datetimeFigureOut">
              <a:rPr lang="de-DE" smtClean="0"/>
              <a:t>15.02.2022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3CC5-5BF6-4849-B8EF-EC44E15568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98730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F4FB-7A78-4739-A90B-9C4E23FF5CBC}" type="datetimeFigureOut">
              <a:rPr lang="de-DE" smtClean="0"/>
              <a:t>15.02.2022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3CC5-5BF6-4849-B8EF-EC44E15568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24135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F4FB-7A78-4739-A90B-9C4E23FF5CBC}" type="datetimeFigureOut">
              <a:rPr lang="de-DE" smtClean="0"/>
              <a:t>15.02.2022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3CC5-5BF6-4849-B8EF-EC44E15568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7547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F4FB-7A78-4739-A90B-9C4E23FF5CBC}" type="datetimeFigureOut">
              <a:rPr lang="de-DE" smtClean="0"/>
              <a:t>15.02.2022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3CC5-5BF6-4849-B8EF-EC44E15568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78341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F4FB-7A78-4739-A90B-9C4E23FF5CBC}" type="datetimeFigureOut">
              <a:rPr lang="de-DE" smtClean="0"/>
              <a:t>15.02.2022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3CC5-5BF6-4849-B8EF-EC44E15568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79607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F4FB-7A78-4739-A90B-9C4E23FF5CBC}" type="datetimeFigureOut">
              <a:rPr lang="de-DE" smtClean="0"/>
              <a:t>15.02.2022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3CC5-5BF6-4849-B8EF-EC44E15568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2129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6ED4-F022-4D02-893A-603B73B13569}" type="datetimeFigureOut">
              <a:rPr lang="de-DE" smtClean="0"/>
              <a:t>15.02.2022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B165-7FEE-489A-B02B-F9BA44EBEB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54324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F4FB-7A78-4739-A90B-9C4E23FF5CBC}" type="datetimeFigureOut">
              <a:rPr lang="de-DE" smtClean="0"/>
              <a:t>15.02.2022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3CC5-5BF6-4849-B8EF-EC44E15568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71282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F4FB-7A78-4739-A90B-9C4E23FF5CBC}" type="datetimeFigureOut">
              <a:rPr lang="de-DE" smtClean="0"/>
              <a:t>15.02.2022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3CC5-5BF6-4849-B8EF-EC44E15568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0357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F4FB-7A78-4739-A90B-9C4E23FF5CBC}" type="datetimeFigureOut">
              <a:rPr lang="de-DE" smtClean="0"/>
              <a:t>15.02.2022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3CC5-5BF6-4849-B8EF-EC44E15568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07290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F4FB-7A78-4739-A90B-9C4E23FF5CBC}" type="datetimeFigureOut">
              <a:rPr lang="de-DE" smtClean="0"/>
              <a:t>15.02.2022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3CC5-5BF6-4849-B8EF-EC44E15568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15796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F4FB-7A78-4739-A90B-9C4E23FF5CBC}" type="datetimeFigureOut">
              <a:rPr lang="de-DE" smtClean="0"/>
              <a:t>15.02.2022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3CC5-5BF6-4849-B8EF-EC44E15568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46242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84764" y="1122363"/>
            <a:ext cx="788323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784764" y="3602038"/>
            <a:ext cx="7883236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C47E-5C76-4D20-B0AB-873BF500ED5F}" type="datetimeFigureOut">
              <a:rPr lang="de-DE" smtClean="0"/>
              <a:t>15.02.2022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D3394-C3C0-47DD-BC8D-02AAC9AE78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97677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2982" y="365125"/>
            <a:ext cx="8970818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C47E-5C76-4D20-B0AB-873BF500ED5F}" type="datetimeFigureOut">
              <a:rPr lang="de-DE" smtClean="0"/>
              <a:t>15.02.2022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D3394-C3C0-47DD-BC8D-02AAC9AE78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4246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C47E-5C76-4D20-B0AB-873BF500ED5F}" type="datetimeFigureOut">
              <a:rPr lang="de-DE" smtClean="0"/>
              <a:t>15.02.2022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D3394-C3C0-47DD-BC8D-02AAC9AE78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21880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1308" y="365125"/>
            <a:ext cx="9192491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C47E-5C76-4D20-B0AB-873BF500ED5F}" type="datetimeFigureOut">
              <a:rPr lang="de-DE" smtClean="0"/>
              <a:t>15.02.2022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D3394-C3C0-47DD-BC8D-02AAC9AE78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81779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8290" y="365125"/>
            <a:ext cx="9097097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C47E-5C76-4D20-B0AB-873BF500ED5F}" type="datetimeFigureOut">
              <a:rPr lang="de-DE" smtClean="0"/>
              <a:t>15.02.2022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D3394-C3C0-47DD-BC8D-02AAC9AE78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7298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388" y="272256"/>
            <a:ext cx="8761412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6ED4-F022-4D02-893A-603B73B13569}" type="datetimeFigureOut">
              <a:rPr lang="de-DE" smtClean="0"/>
              <a:t>15.02.2022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B165-7FEE-489A-B02B-F9BA44EBEB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51537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38400" y="365125"/>
            <a:ext cx="89154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C47E-5C76-4D20-B0AB-873BF500ED5F}" type="datetimeFigureOut">
              <a:rPr lang="de-DE" smtClean="0"/>
              <a:t>15.02.2022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D3394-C3C0-47DD-BC8D-02AAC9AE78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73840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C47E-5C76-4D20-B0AB-873BF500ED5F}" type="datetimeFigureOut">
              <a:rPr lang="de-DE" smtClean="0"/>
              <a:t>15.02.2022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D3394-C3C0-47DD-BC8D-02AAC9AE78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10608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988126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3588326"/>
            <a:ext cx="3932237" cy="22806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C47E-5C76-4D20-B0AB-873BF500ED5F}" type="datetimeFigureOut">
              <a:rPr lang="de-DE" smtClean="0"/>
              <a:t>15.02.2022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D3394-C3C0-47DD-BC8D-02AAC9AE78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59434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2008909"/>
            <a:ext cx="3932237" cy="174567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3754582"/>
            <a:ext cx="3932237" cy="21144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C47E-5C76-4D20-B0AB-873BF500ED5F}" type="datetimeFigureOut">
              <a:rPr lang="de-DE" smtClean="0"/>
              <a:t>15.02.2022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D3394-C3C0-47DD-BC8D-02AAC9AE78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34502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1308" y="365125"/>
            <a:ext cx="9192491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C47E-5C76-4D20-B0AB-873BF500ED5F}" type="datetimeFigureOut">
              <a:rPr lang="de-DE" smtClean="0"/>
              <a:t>15.02.2022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D3394-C3C0-47DD-BC8D-02AAC9AE78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84321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258290" y="365125"/>
            <a:ext cx="6466609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C47E-5C76-4D20-B0AB-873BF500ED5F}" type="datetimeFigureOut">
              <a:rPr lang="de-DE" smtClean="0"/>
              <a:t>15.02.2022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D3394-C3C0-47DD-BC8D-02AAC9AE78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96034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523EC-BDA5-461F-B198-31D46689B7AE}" type="datetimeFigureOut">
              <a:rPr lang="de-DE" smtClean="0"/>
              <a:t>15.02.2022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4E58-AB4D-4797-9011-FFDB7FC392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25731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523EC-BDA5-461F-B198-31D46689B7AE}" type="datetimeFigureOut">
              <a:rPr lang="de-DE" smtClean="0"/>
              <a:t>15.02.2022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4E58-AB4D-4797-9011-FFDB7FC392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6181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523EC-BDA5-461F-B198-31D46689B7AE}" type="datetimeFigureOut">
              <a:rPr lang="de-DE" smtClean="0"/>
              <a:t>15.02.2022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4E58-AB4D-4797-9011-FFDB7FC392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39464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523EC-BDA5-461F-B198-31D46689B7AE}" type="datetimeFigureOut">
              <a:rPr lang="de-DE" smtClean="0"/>
              <a:t>15.02.2022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4E58-AB4D-4797-9011-FFDB7FC392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0583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6ED4-F022-4D02-893A-603B73B13569}" type="datetimeFigureOut">
              <a:rPr lang="de-DE" smtClean="0"/>
              <a:t>15.02.2022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B165-7FEE-489A-B02B-F9BA44EBEB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32796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523EC-BDA5-461F-B198-31D46689B7AE}" type="datetimeFigureOut">
              <a:rPr lang="de-DE" smtClean="0"/>
              <a:t>15.02.2022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4E58-AB4D-4797-9011-FFDB7FC392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67481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523EC-BDA5-461F-B198-31D46689B7AE}" type="datetimeFigureOut">
              <a:rPr lang="de-DE" smtClean="0"/>
              <a:t>15.02.2022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4E58-AB4D-4797-9011-FFDB7FC392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2264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523EC-BDA5-461F-B198-31D46689B7AE}" type="datetimeFigureOut">
              <a:rPr lang="de-DE" smtClean="0"/>
              <a:t>15.02.2022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4E58-AB4D-4797-9011-FFDB7FC392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05796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523EC-BDA5-461F-B198-31D46689B7AE}" type="datetimeFigureOut">
              <a:rPr lang="de-DE" smtClean="0"/>
              <a:t>15.02.2022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4E58-AB4D-4797-9011-FFDB7FC392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15129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523EC-BDA5-461F-B198-31D46689B7AE}" type="datetimeFigureOut">
              <a:rPr lang="de-DE" smtClean="0"/>
              <a:t>15.02.2022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4E58-AB4D-4797-9011-FFDB7FC392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36641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523EC-BDA5-461F-B198-31D46689B7AE}" type="datetimeFigureOut">
              <a:rPr lang="de-DE" smtClean="0"/>
              <a:t>15.02.2022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4E58-AB4D-4797-9011-FFDB7FC392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76129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523EC-BDA5-461F-B198-31D46689B7AE}" type="datetimeFigureOut">
              <a:rPr lang="de-DE" smtClean="0"/>
              <a:t>15.02.2022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4E58-AB4D-4797-9011-FFDB7FC392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5052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6ED4-F022-4D02-893A-603B73B13569}" type="datetimeFigureOut">
              <a:rPr lang="de-DE" smtClean="0"/>
              <a:t>15.02.2022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B165-7FEE-489A-B02B-F9BA44EBEB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7932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2036" y="457200"/>
            <a:ext cx="267998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17126" y="457201"/>
            <a:ext cx="5938261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6ED4-F022-4D02-893A-603B73B13569}" type="datetimeFigureOut">
              <a:rPr lang="de-DE" smtClean="0"/>
              <a:t>15.02.2022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B165-7FEE-489A-B02B-F9BA44EBEB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3814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3952" y="554182"/>
            <a:ext cx="8719848" cy="114992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6ED4-F022-4D02-893A-603B73B13569}" type="datetimeFigureOut">
              <a:rPr lang="de-DE" smtClean="0"/>
              <a:t>15.02.2022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B165-7FEE-489A-B02B-F9BA44EBEB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4026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202873" y="286366"/>
            <a:ext cx="91509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76ED4-F022-4D02-893A-603B73B13569}" type="datetimeFigureOut">
              <a:rPr lang="de-DE" smtClean="0"/>
              <a:t>15.02.2022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7B165-7FEE-489A-B02B-F9BA44EBEBC5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05" y="365125"/>
            <a:ext cx="1440876" cy="103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60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5" t="34243" r="42047" b="17575"/>
          <a:stretch/>
        </p:blipFill>
        <p:spPr>
          <a:xfrm rot="10303592">
            <a:off x="-403078" y="4515354"/>
            <a:ext cx="3082825" cy="330436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7" t="35009" r="44076" b="22717"/>
          <a:stretch/>
        </p:blipFill>
        <p:spPr>
          <a:xfrm rot="21068057">
            <a:off x="9183163" y="-521791"/>
            <a:ext cx="3671107" cy="2899219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500604" y="365125"/>
            <a:ext cx="88531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482D5-D71A-4802-96F1-AF257F2C4FDE}" type="datetimeFigureOut">
              <a:rPr lang="de-DE" smtClean="0"/>
              <a:t>15.02.2022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2D545-FA4D-47FA-AA45-263B0926429B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05" y="365125"/>
            <a:ext cx="1440876" cy="103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762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23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1C47E-5C76-4D20-B0AB-873BF500ED5F}" type="datetimeFigureOut">
              <a:rPr lang="de-DE" smtClean="0"/>
              <a:t>15.02.2022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D3394-C3C0-47DD-BC8D-02AAC9AE78D5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Rechteck 8"/>
          <p:cNvSpPr/>
          <p:nvPr userDrawn="1"/>
        </p:nvSpPr>
        <p:spPr>
          <a:xfrm>
            <a:off x="398585" y="-117231"/>
            <a:ext cx="222738" cy="6752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05" y="365125"/>
            <a:ext cx="1440876" cy="103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461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91" y="0"/>
            <a:ext cx="12192000" cy="6858000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4F4FB-7A78-4739-A90B-9C4E23FF5CBC}" type="datetimeFigureOut">
              <a:rPr lang="de-DE" smtClean="0"/>
              <a:t>15.02.2022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B3CC5-5BF6-4849-B8EF-EC44E1556856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05" y="365125"/>
            <a:ext cx="1440876" cy="103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683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0" y="0"/>
            <a:ext cx="12192000" cy="6858000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078182" y="365125"/>
            <a:ext cx="92756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1C47E-5C76-4D20-B0AB-873BF500ED5F}" type="datetimeFigureOut">
              <a:rPr lang="de-DE" smtClean="0"/>
              <a:t>15.02.2022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D3394-C3C0-47DD-BC8D-02AAC9AE78D5}" type="slidenum">
              <a:rPr lang="de-DE" smtClean="0"/>
              <a:t>‹Nr.›</a:t>
            </a:fld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05" y="365125"/>
            <a:ext cx="1440876" cy="103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95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523EC-BDA5-461F-B198-31D46689B7AE}" type="datetimeFigureOut">
              <a:rPr lang="de-DE" smtClean="0"/>
              <a:t>15.02.2022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E4E58-AB4D-4797-9011-FFDB7FC392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5006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inda.martin@open-access-berlin.d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https://www.fosteropenscience.eu/trainers-materials" TargetMode="External"/><Relationship Id="rId4" Type="http://schemas.openxmlformats.org/officeDocument/2006/relationships/hyperlink" Target="https://creativecommons.org/licenses/by/4.0/deed.d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access.mpg.de/Berliner-Erklaerung" TargetMode="External"/><Relationship Id="rId2" Type="http://schemas.openxmlformats.org/officeDocument/2006/relationships/hyperlink" Target="http://nrs.harvard.edu/urn-3:HUL.InstRepos:4725199" TargetMode="Externa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29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hyperlink" Target="https://creativecommons.org/licenses/by/4.0/deed.de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s://www.doabooks.org/" TargetMode="External"/><Relationship Id="rId7" Type="http://schemas.openxmlformats.org/officeDocument/2006/relationships/hyperlink" Target="https://open-access.network/informieren/open-access-in-fachdisziplinen/politikwissenschaft" TargetMode="External"/><Relationship Id="rId2" Type="http://schemas.openxmlformats.org/officeDocument/2006/relationships/hyperlink" Target="https://doaj.org/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www.pollux-fid.de/" TargetMode="External"/><Relationship Id="rId5" Type="http://schemas.openxmlformats.org/officeDocument/2006/relationships/hyperlink" Target="https://v2.sherpa.ac.uk/juliet/" TargetMode="External"/><Relationship Id="rId10" Type="http://schemas.openxmlformats.org/officeDocument/2006/relationships/image" Target="../media/image29.png"/><Relationship Id="rId4" Type="http://schemas.openxmlformats.org/officeDocument/2006/relationships/hyperlink" Target="https://www.dfg.de/foerderung/programme/infrastruktur/lis/open_access/" TargetMode="External"/><Relationship Id="rId9" Type="http://schemas.openxmlformats.org/officeDocument/2006/relationships/hyperlink" Target="https://creativecommons.org/licenses/by/4.0/deed.de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help@open-access.network" TargetMode="External"/><Relationship Id="rId3" Type="http://schemas.openxmlformats.org/officeDocument/2006/relationships/hyperlink" Target="mailto:linda.martin@open-access-berlin.de" TargetMode="External"/><Relationship Id="rId7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Relationship Id="rId6" Type="http://schemas.openxmlformats.org/officeDocument/2006/relationships/hyperlink" Target="mailto:info@open-access.nerwork" TargetMode="External"/><Relationship Id="rId5" Type="http://schemas.openxmlformats.org/officeDocument/2006/relationships/hyperlink" Target="https://www.fosteropenscience.eu/trainers-materials" TargetMode="External"/><Relationship Id="rId4" Type="http://schemas.openxmlformats.org/officeDocument/2006/relationships/hyperlink" Target="https://creativecommons.org/licenses/by/4.0/deed.de" TargetMode="External"/><Relationship Id="rId9" Type="http://schemas.openxmlformats.org/officeDocument/2006/relationships/hyperlink" Target="forum.open-access.networ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hooser-beta.creativecommons.org/" TargetMode="External"/><Relationship Id="rId2" Type="http://schemas.openxmlformats.org/officeDocument/2006/relationships/hyperlink" Target="https://av.tib.eu/series/965/open+access+network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zenodo.org/communities/open-access_network" TargetMode="External"/><Relationship Id="rId5" Type="http://schemas.openxmlformats.org/officeDocument/2006/relationships/hyperlink" Target="https://v2.sherpa.ac.uk/romeo/" TargetMode="External"/><Relationship Id="rId4" Type="http://schemas.openxmlformats.org/officeDocument/2006/relationships/hyperlink" Target="https://blogs.tib.eu/wp/tib/2018/10/24/gold-gruen-bronze-blau-die-open-access-farbenlehr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903E0E5-5516-4C9D-8A37-68697E4C8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007" y="444043"/>
            <a:ext cx="9592526" cy="5438283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D6D3B382-365B-433F-A8E4-42A304292B6D}"/>
              </a:ext>
            </a:extLst>
          </p:cNvPr>
          <p:cNvGrpSpPr/>
          <p:nvPr/>
        </p:nvGrpSpPr>
        <p:grpSpPr>
          <a:xfrm>
            <a:off x="989814" y="6099142"/>
            <a:ext cx="11202186" cy="758857"/>
            <a:chOff x="989814" y="6099142"/>
            <a:chExt cx="11202186" cy="758857"/>
          </a:xfrm>
        </p:grpSpPr>
        <p:sp>
          <p:nvSpPr>
            <p:cNvPr id="4" name="Google Shape;68;p13">
              <a:extLst>
                <a:ext uri="{FF2B5EF4-FFF2-40B4-BE49-F238E27FC236}">
                  <a16:creationId xmlns:a16="http://schemas.microsoft.com/office/drawing/2014/main" id="{52B96840-37E3-47B0-AF55-03B94D16FC3E}"/>
                </a:ext>
              </a:extLst>
            </p:cNvPr>
            <p:cNvSpPr txBox="1"/>
            <p:nvPr/>
          </p:nvSpPr>
          <p:spPr>
            <a:xfrm>
              <a:off x="989814" y="6099142"/>
              <a:ext cx="11202186" cy="758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de" sz="1000" dirty="0">
                  <a:latin typeface="+mj-lt"/>
                  <a:ea typeface="Roboto Medium"/>
                  <a:cs typeface="Roboto Medium"/>
                  <a:sym typeface="Roboto Medium"/>
                </a:rPr>
                <a:t>Linda Martin / Open-Access-Büro Berlin / Email: </a:t>
              </a:r>
              <a:r>
                <a:rPr lang="de" sz="1000" u="sng" dirty="0">
                  <a:latin typeface="+mj-lt"/>
                  <a:ea typeface="Roboto Medium"/>
                  <a:cs typeface="Roboto Medium"/>
                  <a:sym typeface="Roboto Medium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linda.martin@open-access-berlin.de</a:t>
              </a:r>
              <a:r>
                <a:rPr lang="de" sz="1000" dirty="0">
                  <a:latin typeface="+mj-lt"/>
                  <a:ea typeface="Roboto Medium"/>
                  <a:cs typeface="Roboto Medium"/>
                  <a:sym typeface="Roboto Medium"/>
                </a:rPr>
                <a:t> </a:t>
              </a:r>
              <a:endParaRPr sz="1000" dirty="0">
                <a:latin typeface="+mj-lt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de" sz="1000" dirty="0">
                  <a:latin typeface="+mj-lt"/>
                  <a:ea typeface="Roboto Medium"/>
                  <a:cs typeface="Roboto Medium"/>
                  <a:sym typeface="Roboto Medium"/>
                </a:rPr>
                <a:t>Die Präsentation ist unter </a:t>
              </a:r>
              <a:r>
                <a:rPr lang="de" sz="1000" u="sng" dirty="0">
                  <a:latin typeface="+mj-lt"/>
                  <a:ea typeface="Roboto Medium"/>
                  <a:cs typeface="Roboto Medium"/>
                  <a:sym typeface="Roboto Medium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CC BY 4.0</a:t>
              </a:r>
              <a:r>
                <a:rPr lang="de" sz="1000" dirty="0">
                  <a:latin typeface="+mj-lt"/>
                  <a:ea typeface="Roboto Medium"/>
                  <a:cs typeface="Roboto Medium"/>
                  <a:sym typeface="Roboto Medium"/>
                </a:rPr>
                <a:t> lizenziert, wenn nicht anders angegeben. </a:t>
              </a:r>
              <a:r>
                <a:rPr lang="de-DE" sz="1000" dirty="0">
                  <a:latin typeface="+mj-lt"/>
                  <a:ea typeface="Roboto Medium"/>
                  <a:cs typeface="Roboto Medium"/>
                  <a:sym typeface="Roboto Medium"/>
                </a:rPr>
                <a:t>Icons, Screenshots oder Bilder sind von der Lizenzierung ausgenommen.</a:t>
              </a:r>
              <a:endParaRPr sz="1000" dirty="0">
                <a:latin typeface="+mj-lt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de" sz="1000" dirty="0">
                  <a:latin typeface="+mj-lt"/>
                  <a:ea typeface="Roboto Medium"/>
                  <a:cs typeface="Roboto Medium"/>
                  <a:sym typeface="Roboto Medium"/>
                </a:rPr>
                <a:t>Icons:. </a:t>
              </a:r>
              <a:r>
                <a:rPr lang="de-DE" sz="1000" dirty="0" err="1">
                  <a:latin typeface="+mj-lt"/>
                  <a:ea typeface="Roboto Medium"/>
                  <a:cs typeface="Roboto Medium"/>
                  <a:sym typeface="Roboto Medium"/>
                </a:rPr>
                <a:t>Hochstenbach</a:t>
              </a:r>
              <a:r>
                <a:rPr lang="de-DE" sz="1000" dirty="0">
                  <a:latin typeface="+mj-lt"/>
                  <a:ea typeface="Roboto Medium"/>
                  <a:cs typeface="Roboto Medium"/>
                  <a:sym typeface="Roboto Medium"/>
                </a:rPr>
                <a:t>, Patrick (2018): </a:t>
              </a:r>
              <a:r>
                <a:rPr lang="de-DE" sz="1000" dirty="0">
                  <a:latin typeface="+mj-lt"/>
                  <a:ea typeface="Roboto Medium"/>
                  <a:cs typeface="Roboto Medium"/>
                  <a:sym typeface="Roboto Medium"/>
                  <a:hlinkClick r:id="rId5"/>
                </a:rPr>
                <a:t>Foster Open Science. </a:t>
              </a:r>
              <a:r>
                <a:rPr lang="de-DE" sz="1000" dirty="0" err="1">
                  <a:latin typeface="+mj-lt"/>
                  <a:ea typeface="Roboto Medium"/>
                  <a:cs typeface="Roboto Medium"/>
                  <a:sym typeface="Roboto Medium"/>
                  <a:hlinkClick r:id="rId5"/>
                </a:rPr>
                <a:t>Trainer`s</a:t>
              </a:r>
              <a:r>
                <a:rPr lang="de-DE" sz="1000" dirty="0">
                  <a:latin typeface="+mj-lt"/>
                  <a:ea typeface="Roboto Medium"/>
                  <a:cs typeface="Roboto Medium"/>
                  <a:sym typeface="Roboto Medium"/>
                  <a:hlinkClick r:id="rId5"/>
                </a:rPr>
                <a:t> </a:t>
              </a:r>
              <a:r>
                <a:rPr lang="de-DE" sz="1000" dirty="0" err="1">
                  <a:latin typeface="+mj-lt"/>
                  <a:ea typeface="Roboto Medium"/>
                  <a:cs typeface="Roboto Medium"/>
                  <a:sym typeface="Roboto Medium"/>
                  <a:hlinkClick r:id="rId5"/>
                </a:rPr>
                <a:t>corner</a:t>
              </a:r>
              <a:r>
                <a:rPr lang="de" sz="1000" dirty="0">
                  <a:latin typeface="+mj-lt"/>
                  <a:ea typeface="Roboto Medium"/>
                  <a:cs typeface="Roboto Medium"/>
                  <a:sym typeface="Roboto Medium"/>
                </a:rPr>
                <a:t>.</a:t>
              </a:r>
              <a:endParaRPr sz="1000" dirty="0">
                <a:latin typeface="+mj-lt"/>
                <a:ea typeface="Roboto Medium"/>
                <a:cs typeface="Roboto Medium"/>
                <a:sym typeface="Roboto Medium"/>
              </a:endParaRPr>
            </a:p>
          </p:txBody>
        </p:sp>
        <p:pic>
          <p:nvPicPr>
            <p:cNvPr id="6" name="Grafik 5">
              <a:hlinkClick r:id="rId4"/>
              <a:extLst>
                <a:ext uri="{FF2B5EF4-FFF2-40B4-BE49-F238E27FC236}">
                  <a16:creationId xmlns:a16="http://schemas.microsoft.com/office/drawing/2014/main" id="{0C9FAB0C-0D34-45FD-82E4-E7D7962D5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5512" y="6478570"/>
              <a:ext cx="795958" cy="2784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1549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4BF2F5-3C7E-463E-87F2-01E7C0E0B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DE" dirty="0"/>
            </a:br>
            <a:r>
              <a:rPr lang="de-DE" dirty="0"/>
              <a:t>Wir wollen mehr Open Access wagen!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01A7B73-F6E5-45AE-B233-EA59118578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Wege, Modelle und Services für die Politikwissenschaft</a:t>
            </a:r>
          </a:p>
        </p:txBody>
      </p:sp>
    </p:spTree>
    <p:extLst>
      <p:ext uri="{BB962C8B-B14F-4D97-AF65-F5344CB8AC3E}">
        <p14:creationId xmlns:p14="http://schemas.microsoft.com/office/powerpoint/2010/main" val="2762846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64412" cy="6954982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-128540" y="813422"/>
            <a:ext cx="12621491" cy="387927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138545" y="5528855"/>
            <a:ext cx="12492951" cy="74202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444" y="5664851"/>
            <a:ext cx="1339025" cy="29503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592" y="5382252"/>
            <a:ext cx="2105146" cy="115527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626" y="5664851"/>
            <a:ext cx="1147966" cy="41018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05" y="5506117"/>
            <a:ext cx="1698877" cy="69879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377" y="5668414"/>
            <a:ext cx="2749910" cy="23145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380" y="5664851"/>
            <a:ext cx="1642840" cy="47516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416" y="1056276"/>
            <a:ext cx="4683303" cy="3406753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05" y="153547"/>
            <a:ext cx="1246642" cy="88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80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5CC538-A5C2-4446-8A5A-CF84F9C89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Open Access?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6A2BC8-C8BB-4346-A569-6302ED486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>
                <a:latin typeface="+mj-lt"/>
              </a:rPr>
              <a:t>Freier</a:t>
            </a:r>
            <a:r>
              <a:rPr lang="de-DE" dirty="0">
                <a:latin typeface="+mj-lt"/>
              </a:rPr>
              <a:t> Zugang zu </a:t>
            </a:r>
            <a:r>
              <a:rPr lang="de-DE" b="1" dirty="0">
                <a:latin typeface="+mj-lt"/>
              </a:rPr>
              <a:t>wissenschaftlicher</a:t>
            </a:r>
            <a:r>
              <a:rPr lang="de-DE" dirty="0">
                <a:latin typeface="+mj-lt"/>
              </a:rPr>
              <a:t> Information im </a:t>
            </a:r>
            <a:r>
              <a:rPr lang="de-DE" b="1" dirty="0">
                <a:latin typeface="+mj-lt"/>
              </a:rPr>
              <a:t>Internet</a:t>
            </a:r>
          </a:p>
          <a:p>
            <a:pPr marL="0" indent="0">
              <a:buNone/>
            </a:pPr>
            <a:endParaRPr lang="de-DE" dirty="0">
              <a:latin typeface="+mj-lt"/>
            </a:endParaRPr>
          </a:p>
          <a:p>
            <a:pPr lvl="1"/>
            <a:r>
              <a:rPr lang="de-DE" sz="2600" dirty="0">
                <a:latin typeface="+mj-lt"/>
              </a:rPr>
              <a:t>entgeltfreie (Nach-)Nutzung </a:t>
            </a:r>
          </a:p>
          <a:p>
            <a:pPr lvl="1"/>
            <a:r>
              <a:rPr lang="de-DE" sz="2600" dirty="0">
                <a:latin typeface="+mj-lt"/>
              </a:rPr>
              <a:t>möglichst ohne technische und rechtliche Barrieren</a:t>
            </a:r>
          </a:p>
          <a:p>
            <a:pPr lvl="1"/>
            <a:r>
              <a:rPr lang="de-DE" sz="2600" dirty="0">
                <a:latin typeface="+mj-lt"/>
              </a:rPr>
              <a:t>Erlaubnis: kopieren, nutzen, verbreiten, übertragen, öffentlich wiedergeben, bearbeiten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 algn="r">
              <a:buNone/>
            </a:pPr>
            <a:r>
              <a:rPr lang="de-DE" sz="2600" dirty="0">
                <a:latin typeface="+mj-lt"/>
                <a:hlinkClick r:id="rId2"/>
              </a:rPr>
              <a:t>Bethesda Statement</a:t>
            </a:r>
            <a:r>
              <a:rPr lang="de-DE" sz="2600" dirty="0">
                <a:latin typeface="+mj-lt"/>
              </a:rPr>
              <a:t> (2002) &amp; </a:t>
            </a:r>
            <a:r>
              <a:rPr lang="de-DE" sz="2600" dirty="0">
                <a:latin typeface="+mj-lt"/>
                <a:hlinkClick r:id="rId3"/>
              </a:rPr>
              <a:t>Berliner Erklärung</a:t>
            </a:r>
            <a:r>
              <a:rPr lang="de-DE" sz="2600" dirty="0">
                <a:latin typeface="+mj-lt"/>
              </a:rPr>
              <a:t> (2003)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9A09CD7-8A11-481F-870F-28AD145E72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911" y="3352800"/>
            <a:ext cx="1726325" cy="172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184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BE4838-FA78-40F1-A88C-F05FF0850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Open Access – Publikationswege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721DD522-9EEC-4F28-83FF-A0F30AB27EA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759" y="2372243"/>
            <a:ext cx="2798846" cy="2798846"/>
          </a:xfrm>
        </p:spPr>
      </p:pic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5EBD8926-E02D-4DFF-AF1C-025BD8E75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65986" y="1825625"/>
            <a:ext cx="6287814" cy="4351338"/>
          </a:xfrm>
        </p:spPr>
        <p:txBody>
          <a:bodyPr>
            <a:noAutofit/>
          </a:bodyPr>
          <a:lstStyle/>
          <a:p>
            <a:r>
              <a:rPr lang="de-DE" dirty="0">
                <a:latin typeface="+mj-lt"/>
              </a:rPr>
              <a:t>Erstveröffentlichung </a:t>
            </a:r>
          </a:p>
          <a:p>
            <a:pPr lvl="1"/>
            <a:r>
              <a:rPr lang="de-DE" dirty="0">
                <a:latin typeface="+mj-lt"/>
              </a:rPr>
              <a:t>Gold Open Access (APCs / BPCs)</a:t>
            </a:r>
          </a:p>
          <a:p>
            <a:pPr lvl="1"/>
            <a:r>
              <a:rPr lang="de-DE" dirty="0">
                <a:latin typeface="+mj-lt"/>
              </a:rPr>
              <a:t>Platin(um) / Diamond Open Access (kostenfrei)</a:t>
            </a:r>
          </a:p>
          <a:p>
            <a:r>
              <a:rPr lang="de-DE" dirty="0">
                <a:latin typeface="+mj-lt"/>
              </a:rPr>
              <a:t>Zweitveröffentlichung </a:t>
            </a:r>
          </a:p>
          <a:p>
            <a:pPr lvl="1"/>
            <a:r>
              <a:rPr lang="de-DE" dirty="0">
                <a:latin typeface="+mj-lt"/>
              </a:rPr>
              <a:t>Green Open Access (kostenfrei)</a:t>
            </a:r>
          </a:p>
          <a:p>
            <a:r>
              <a:rPr lang="de-DE" dirty="0">
                <a:latin typeface="+mj-lt"/>
              </a:rPr>
              <a:t>Hybrides Open Access</a:t>
            </a:r>
          </a:p>
          <a:p>
            <a:pPr marL="0" indent="0">
              <a:buNone/>
            </a:pPr>
            <a:endParaRPr lang="de-DE" dirty="0">
              <a:latin typeface="+mj-lt"/>
            </a:endParaRPr>
          </a:p>
          <a:p>
            <a:r>
              <a:rPr lang="de-DE" dirty="0">
                <a:latin typeface="+mj-lt"/>
              </a:rPr>
              <a:t>Bronze Open Access</a:t>
            </a:r>
          </a:p>
        </p:txBody>
      </p:sp>
    </p:spTree>
    <p:extLst>
      <p:ext uri="{BB962C8B-B14F-4D97-AF65-F5344CB8AC3E}">
        <p14:creationId xmlns:p14="http://schemas.microsoft.com/office/powerpoint/2010/main" val="2837576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B081D6-670C-48DE-B943-DB89DFBED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Vorteile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23C14B94-D046-442D-9E7B-2F992D4B43F1}"/>
              </a:ext>
            </a:extLst>
          </p:cNvPr>
          <p:cNvGrpSpPr/>
          <p:nvPr/>
        </p:nvGrpSpPr>
        <p:grpSpPr>
          <a:xfrm>
            <a:off x="611322" y="707690"/>
            <a:ext cx="11413787" cy="5845169"/>
            <a:chOff x="-26756" y="-85988"/>
            <a:chExt cx="12868255" cy="6753419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2A3C798B-0E39-4F97-B7B1-D7280EA5A285}"/>
                </a:ext>
              </a:extLst>
            </p:cNvPr>
            <p:cNvSpPr/>
            <p:nvPr/>
          </p:nvSpPr>
          <p:spPr>
            <a:xfrm>
              <a:off x="1384449" y="868772"/>
              <a:ext cx="3091296" cy="97196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0000" rtlCol="0" anchor="ctr"/>
            <a:lstStyle/>
            <a:p>
              <a:pPr algn="r"/>
              <a:r>
                <a:rPr lang="de-DE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Effiziente Forschung </a:t>
              </a:r>
            </a:p>
            <a:p>
              <a:pPr algn="r"/>
              <a:r>
                <a:rPr lang="de-DE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&amp; Innovation </a:t>
              </a:r>
            </a:p>
          </p:txBody>
        </p:sp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1900A24E-E1DF-4D23-AF94-81691459AC6C}"/>
                </a:ext>
              </a:extLst>
            </p:cNvPr>
            <p:cNvSpPr/>
            <p:nvPr/>
          </p:nvSpPr>
          <p:spPr>
            <a:xfrm>
              <a:off x="8544272" y="2264829"/>
              <a:ext cx="4297227" cy="97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Ins="180000" rtlCol="0" anchor="ctr"/>
            <a:lstStyle/>
            <a:p>
              <a:r>
                <a:rPr lang="de-DE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Freier &amp; </a:t>
              </a:r>
              <a:r>
                <a:rPr lang="de-DE" b="1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schneller Zugang </a:t>
              </a:r>
              <a:r>
                <a:rPr lang="de-DE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zu wissenschaftlichen Informationen</a:t>
              </a:r>
            </a:p>
            <a:p>
              <a:endParaRPr lang="de-DE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A34AD8CD-A254-4F88-B7F8-A1D49BE646D4}"/>
                </a:ext>
              </a:extLst>
            </p:cNvPr>
            <p:cNvSpPr/>
            <p:nvPr/>
          </p:nvSpPr>
          <p:spPr>
            <a:xfrm>
              <a:off x="-26756" y="2146780"/>
              <a:ext cx="3674485" cy="97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0000" rtlCol="0" anchor="ctr"/>
            <a:lstStyle/>
            <a:p>
              <a:pPr algn="r"/>
              <a:r>
                <a:rPr lang="de-DE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Gute Auffindbarkeit </a:t>
              </a:r>
            </a:p>
            <a:p>
              <a:pPr algn="r"/>
              <a:r>
                <a:rPr lang="de-DE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&amp; </a:t>
              </a:r>
              <a:r>
                <a:rPr lang="de-DE" b="1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permanenter Zugang</a:t>
              </a:r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23AF1BC0-39D9-4348-9132-D2D6EFB4EE37}"/>
                </a:ext>
              </a:extLst>
            </p:cNvPr>
            <p:cNvSpPr/>
            <p:nvPr/>
          </p:nvSpPr>
          <p:spPr>
            <a:xfrm>
              <a:off x="7636218" y="4797152"/>
              <a:ext cx="2386287" cy="97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0000" rtlCol="0" anchor="ctr"/>
            <a:lstStyle/>
            <a:p>
              <a:r>
                <a:rPr lang="de-DE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Höhere </a:t>
              </a:r>
              <a:r>
                <a:rPr lang="de-DE" b="1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Sichtbarkeit</a:t>
              </a:r>
              <a:r>
                <a:rPr lang="de-DE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</a:p>
            <a:p>
              <a:r>
                <a:rPr lang="de-DE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&amp; mehr Zitate </a:t>
              </a:r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BD1CE0FD-3B64-4314-85AD-08E075C3BC6C}"/>
                </a:ext>
              </a:extLst>
            </p:cNvPr>
            <p:cNvSpPr/>
            <p:nvPr/>
          </p:nvSpPr>
          <p:spPr>
            <a:xfrm>
              <a:off x="7718190" y="872824"/>
              <a:ext cx="3332409" cy="97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Ins="180000" rtlCol="0" anchor="ctr"/>
            <a:lstStyle/>
            <a:p>
              <a:r>
                <a:rPr lang="de-DE" b="1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Faire</a:t>
              </a:r>
              <a:r>
                <a:rPr lang="de-DE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&amp; transparente </a:t>
              </a:r>
            </a:p>
            <a:p>
              <a:r>
                <a:rPr lang="de-DE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Nutzung von Steuergeldern</a:t>
              </a: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74DE674A-5494-4384-A675-57670CD677C6}"/>
                </a:ext>
              </a:extLst>
            </p:cNvPr>
            <p:cNvSpPr/>
            <p:nvPr/>
          </p:nvSpPr>
          <p:spPr>
            <a:xfrm>
              <a:off x="4795283" y="-85988"/>
              <a:ext cx="2594038" cy="9269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0000" rtlCol="0" anchor="ctr"/>
            <a:lstStyle/>
            <a:p>
              <a:pPr algn="ctr"/>
              <a:r>
                <a:rPr lang="de-DE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Gute Informations-versorgung</a:t>
              </a: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4487F4E6-1E6F-4E3B-8982-EDBBDBAB64A2}"/>
                </a:ext>
              </a:extLst>
            </p:cNvPr>
            <p:cNvSpPr txBox="1"/>
            <p:nvPr/>
          </p:nvSpPr>
          <p:spPr>
            <a:xfrm>
              <a:off x="4951773" y="2492896"/>
              <a:ext cx="2283289" cy="1244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200" b="1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Open Access </a:t>
              </a: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CF6728C8-682B-4AA1-943A-8987CC006C45}"/>
                </a:ext>
              </a:extLst>
            </p:cNvPr>
            <p:cNvSpPr/>
            <p:nvPr/>
          </p:nvSpPr>
          <p:spPr>
            <a:xfrm>
              <a:off x="3917344" y="5672458"/>
              <a:ext cx="4151304" cy="97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Ins="180000" rtlCol="0" anchor="ctr"/>
            <a:lstStyle/>
            <a:p>
              <a:pPr algn="ctr"/>
              <a:r>
                <a:rPr lang="de-DE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Richtlinien von </a:t>
              </a:r>
              <a:br>
                <a:rPr lang="de-DE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de-DE" b="1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Forschungsförderern</a:t>
              </a:r>
              <a:r>
                <a:rPr lang="de-DE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&amp; Institutionen</a:t>
              </a: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69135D43-57DA-4A08-BFBB-F098BAF56CD8}"/>
                </a:ext>
              </a:extLst>
            </p:cNvPr>
            <p:cNvSpPr/>
            <p:nvPr/>
          </p:nvSpPr>
          <p:spPr>
            <a:xfrm>
              <a:off x="4863068" y="2236180"/>
              <a:ext cx="224821" cy="1847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+mj-lt"/>
              </a:endParaRP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834975F7-0DDB-4A2D-B8E2-463309D36437}"/>
                </a:ext>
              </a:extLst>
            </p:cNvPr>
            <p:cNvSpPr/>
            <p:nvPr/>
          </p:nvSpPr>
          <p:spPr>
            <a:xfrm>
              <a:off x="8544273" y="3388347"/>
              <a:ext cx="2164251" cy="97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Ins="180000" rtlCol="0" anchor="ctr"/>
            <a:lstStyle/>
            <a:p>
              <a:r>
                <a:rPr lang="de-DE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Neue Methoden, neues Wissen</a:t>
              </a: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EDEA607C-1B28-4884-AB4F-808A17F5FA3B}"/>
                </a:ext>
              </a:extLst>
            </p:cNvPr>
            <p:cNvSpPr/>
            <p:nvPr/>
          </p:nvSpPr>
          <p:spPr>
            <a:xfrm>
              <a:off x="1003662" y="3388347"/>
              <a:ext cx="2638497" cy="97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0000" rtlCol="0" anchor="ctr"/>
            <a:lstStyle/>
            <a:p>
              <a:pPr algn="r"/>
              <a:r>
                <a:rPr lang="de-DE" b="1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Rechtefreiheit</a:t>
              </a:r>
              <a:r>
                <a:rPr lang="de-DE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für</a:t>
              </a:r>
            </a:p>
            <a:p>
              <a:pPr algn="r"/>
              <a:r>
                <a:rPr lang="de-DE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Autor*innen</a:t>
              </a:r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221AD209-6BAC-47D6-B39B-1D43030808E2}"/>
                </a:ext>
              </a:extLst>
            </p:cNvPr>
            <p:cNvSpPr/>
            <p:nvPr/>
          </p:nvSpPr>
          <p:spPr>
            <a:xfrm>
              <a:off x="1963487" y="4797152"/>
              <a:ext cx="2478711" cy="97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0000" rtlCol="0" anchor="ctr"/>
            <a:lstStyle/>
            <a:p>
              <a:pPr algn="r"/>
              <a:r>
                <a:rPr lang="de-DE" b="1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Zusammenarbeit</a:t>
              </a:r>
              <a:r>
                <a:rPr lang="de-DE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</a:p>
            <a:p>
              <a:pPr algn="r"/>
              <a:r>
                <a:rPr lang="de-DE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&amp; Vernetzung</a:t>
              </a:r>
            </a:p>
          </p:txBody>
        </p: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2964BB3C-BA57-4031-A54C-A3C2126125A7}"/>
                </a:ext>
              </a:extLst>
            </p:cNvPr>
            <p:cNvGrpSpPr/>
            <p:nvPr/>
          </p:nvGrpSpPr>
          <p:grpSpPr>
            <a:xfrm>
              <a:off x="3703938" y="829210"/>
              <a:ext cx="4768222" cy="4936232"/>
              <a:chOff x="2560938" y="829210"/>
              <a:chExt cx="4768222" cy="4936232"/>
            </a:xfrm>
          </p:grpSpPr>
          <p:grpSp>
            <p:nvGrpSpPr>
              <p:cNvPr id="18" name="Gruppieren 17">
                <a:extLst>
                  <a:ext uri="{FF2B5EF4-FFF2-40B4-BE49-F238E27FC236}">
                    <a16:creationId xmlns:a16="http://schemas.microsoft.com/office/drawing/2014/main" id="{52EC1529-FA96-482E-8027-1B3D4F6865F5}"/>
                  </a:ext>
                </a:extLst>
              </p:cNvPr>
              <p:cNvGrpSpPr/>
              <p:nvPr/>
            </p:nvGrpSpPr>
            <p:grpSpPr>
              <a:xfrm>
                <a:off x="3292716" y="1204807"/>
                <a:ext cx="936000" cy="936000"/>
                <a:chOff x="6491151" y="2525063"/>
                <a:chExt cx="936000" cy="936000"/>
              </a:xfrm>
            </p:grpSpPr>
            <p:pic>
              <p:nvPicPr>
                <p:cNvPr id="48" name="Picture 7" descr="\\tib.tibub.de\DFS0\Home\BrinkenH\Documents\Bilder\PNG\PNG\rocket.png">
                  <a:extLst>
                    <a:ext uri="{FF2B5EF4-FFF2-40B4-BE49-F238E27FC236}">
                      <a16:creationId xmlns:a16="http://schemas.microsoft.com/office/drawing/2014/main" id="{ED7519E2-D728-4A31-AE7C-0D5D2A66A44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33936">
                  <a:off x="6604020" y="2651757"/>
                  <a:ext cx="720000" cy="72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9" name="Ellipse 48">
                  <a:extLst>
                    <a:ext uri="{FF2B5EF4-FFF2-40B4-BE49-F238E27FC236}">
                      <a16:creationId xmlns:a16="http://schemas.microsoft.com/office/drawing/2014/main" id="{36D40DD7-3EA6-4A1D-A6D8-47669F1F1611}"/>
                    </a:ext>
                  </a:extLst>
                </p:cNvPr>
                <p:cNvSpPr/>
                <p:nvPr/>
              </p:nvSpPr>
              <p:spPr>
                <a:xfrm>
                  <a:off x="6491151" y="2525063"/>
                  <a:ext cx="936000" cy="936000"/>
                </a:xfrm>
                <a:prstGeom prst="ellipse">
                  <a:avLst/>
                </a:prstGeom>
                <a:noFill/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+mj-lt"/>
                  </a:endParaRPr>
                </a:p>
              </p:txBody>
            </p:sp>
          </p:grpSp>
          <p:grpSp>
            <p:nvGrpSpPr>
              <p:cNvPr id="19" name="Gruppieren 18">
                <a:extLst>
                  <a:ext uri="{FF2B5EF4-FFF2-40B4-BE49-F238E27FC236}">
                    <a16:creationId xmlns:a16="http://schemas.microsoft.com/office/drawing/2014/main" id="{A40876DD-706B-4DEC-B668-C923B4838E36}"/>
                  </a:ext>
                </a:extLst>
              </p:cNvPr>
              <p:cNvGrpSpPr/>
              <p:nvPr/>
            </p:nvGrpSpPr>
            <p:grpSpPr>
              <a:xfrm>
                <a:off x="6393160" y="2204864"/>
                <a:ext cx="936000" cy="936000"/>
                <a:chOff x="3272514" y="1812571"/>
                <a:chExt cx="936000" cy="936000"/>
              </a:xfrm>
            </p:grpSpPr>
            <p:sp>
              <p:nvSpPr>
                <p:cNvPr id="46" name="Ellipse 45">
                  <a:extLst>
                    <a:ext uri="{FF2B5EF4-FFF2-40B4-BE49-F238E27FC236}">
                      <a16:creationId xmlns:a16="http://schemas.microsoft.com/office/drawing/2014/main" id="{9055960D-7C05-49F1-9967-6524341D31E9}"/>
                    </a:ext>
                  </a:extLst>
                </p:cNvPr>
                <p:cNvSpPr/>
                <p:nvPr/>
              </p:nvSpPr>
              <p:spPr>
                <a:xfrm>
                  <a:off x="3272514" y="1812571"/>
                  <a:ext cx="936000" cy="936000"/>
                </a:xfrm>
                <a:prstGeom prst="ellipse">
                  <a:avLst/>
                </a:prstGeom>
                <a:noFill/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+mj-lt"/>
                  </a:endParaRPr>
                </a:p>
              </p:txBody>
            </p:sp>
            <p:pic>
              <p:nvPicPr>
                <p:cNvPr id="47" name="Picture 11" descr="\\tib.tibub.de\DFS0\Home\BrinkenH\Documents\Bilder\PNG\PNG\open_scholarship.png">
                  <a:extLst>
                    <a:ext uri="{FF2B5EF4-FFF2-40B4-BE49-F238E27FC236}">
                      <a16:creationId xmlns:a16="http://schemas.microsoft.com/office/drawing/2014/main" id="{934BA2A9-A29C-46F3-8B18-64DDF045D08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76414" y="1924310"/>
                  <a:ext cx="720000" cy="72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0" name="Gruppieren 19">
                <a:extLst>
                  <a:ext uri="{FF2B5EF4-FFF2-40B4-BE49-F238E27FC236}">
                    <a16:creationId xmlns:a16="http://schemas.microsoft.com/office/drawing/2014/main" id="{1B8DE4C3-0357-437E-BF81-74521EE25BFF}"/>
                  </a:ext>
                </a:extLst>
              </p:cNvPr>
              <p:cNvGrpSpPr/>
              <p:nvPr/>
            </p:nvGrpSpPr>
            <p:grpSpPr>
              <a:xfrm>
                <a:off x="4482416" y="829210"/>
                <a:ext cx="936000" cy="936000"/>
                <a:chOff x="4482416" y="1257329"/>
                <a:chExt cx="936000" cy="936000"/>
              </a:xfrm>
            </p:grpSpPr>
            <p:pic>
              <p:nvPicPr>
                <p:cNvPr id="44" name="Picture 9" descr="\\tib.tibub.de\DFS0\Home\BrinkenH\Documents\Bilder\PNG\PNG\archive.png">
                  <a:extLst>
                    <a:ext uri="{FF2B5EF4-FFF2-40B4-BE49-F238E27FC236}">
                      <a16:creationId xmlns:a16="http://schemas.microsoft.com/office/drawing/2014/main" id="{DF5305C1-A8DA-4B04-9A70-C821BE700A2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89975" y="1368643"/>
                  <a:ext cx="720000" cy="72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5" name="Ellipse 44">
                  <a:extLst>
                    <a:ext uri="{FF2B5EF4-FFF2-40B4-BE49-F238E27FC236}">
                      <a16:creationId xmlns:a16="http://schemas.microsoft.com/office/drawing/2014/main" id="{CABFEE8E-6C9D-4C3A-A629-1129966636D4}"/>
                    </a:ext>
                  </a:extLst>
                </p:cNvPr>
                <p:cNvSpPr/>
                <p:nvPr/>
              </p:nvSpPr>
              <p:spPr>
                <a:xfrm>
                  <a:off x="4482416" y="1257329"/>
                  <a:ext cx="936000" cy="936000"/>
                </a:xfrm>
                <a:prstGeom prst="ellipse">
                  <a:avLst/>
                </a:prstGeom>
                <a:noFill/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+mj-lt"/>
                  </a:endParaRPr>
                </a:p>
              </p:txBody>
            </p:sp>
          </p:grpSp>
          <p:grpSp>
            <p:nvGrpSpPr>
              <p:cNvPr id="21" name="Gruppieren 20">
                <a:extLst>
                  <a:ext uri="{FF2B5EF4-FFF2-40B4-BE49-F238E27FC236}">
                    <a16:creationId xmlns:a16="http://schemas.microsoft.com/office/drawing/2014/main" id="{3D9D0574-9B2A-43B4-95DB-68E470BE1D78}"/>
                  </a:ext>
                </a:extLst>
              </p:cNvPr>
              <p:cNvGrpSpPr/>
              <p:nvPr/>
            </p:nvGrpSpPr>
            <p:grpSpPr>
              <a:xfrm>
                <a:off x="5653900" y="1206196"/>
                <a:ext cx="936000" cy="936000"/>
                <a:chOff x="5693655" y="1839010"/>
                <a:chExt cx="936000" cy="936000"/>
              </a:xfrm>
            </p:grpSpPr>
            <p:pic>
              <p:nvPicPr>
                <p:cNvPr id="41" name="Picture 5" descr="\\tib.tibub.de\DFS0\Home\BrinkenH\Documents\Bilder\PNG\PNG\funder.png">
                  <a:extLst>
                    <a:ext uri="{FF2B5EF4-FFF2-40B4-BE49-F238E27FC236}">
                      <a16:creationId xmlns:a16="http://schemas.microsoft.com/office/drawing/2014/main" id="{6297D8A8-3BBE-4E77-BAEC-0FAC8EF10F1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76687" y="2197597"/>
                  <a:ext cx="360000" cy="36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2" name="Picture 15" descr="\\tib.tibub.de\DFS0\Home\BrinkenH\Documents\Bilder\PNG\PNG\pillar.png">
                  <a:extLst>
                    <a:ext uri="{FF2B5EF4-FFF2-40B4-BE49-F238E27FC236}">
                      <a16:creationId xmlns:a16="http://schemas.microsoft.com/office/drawing/2014/main" id="{1C1A78E3-640A-4B60-8EB2-8B63FC44DF6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12907" y="1973582"/>
                  <a:ext cx="684000" cy="684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3" name="Ellipse 42">
                  <a:extLst>
                    <a:ext uri="{FF2B5EF4-FFF2-40B4-BE49-F238E27FC236}">
                      <a16:creationId xmlns:a16="http://schemas.microsoft.com/office/drawing/2014/main" id="{3D368706-B040-4A0C-BF39-DAD87BB687BE}"/>
                    </a:ext>
                  </a:extLst>
                </p:cNvPr>
                <p:cNvSpPr/>
                <p:nvPr/>
              </p:nvSpPr>
              <p:spPr>
                <a:xfrm>
                  <a:off x="5693655" y="1839010"/>
                  <a:ext cx="936000" cy="936000"/>
                </a:xfrm>
                <a:prstGeom prst="ellipse">
                  <a:avLst/>
                </a:prstGeom>
                <a:noFill/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+mj-lt"/>
                  </a:endParaRPr>
                </a:p>
              </p:txBody>
            </p:sp>
          </p:grpSp>
          <p:grpSp>
            <p:nvGrpSpPr>
              <p:cNvPr id="22" name="Gruppieren 21">
                <a:extLst>
                  <a:ext uri="{FF2B5EF4-FFF2-40B4-BE49-F238E27FC236}">
                    <a16:creationId xmlns:a16="http://schemas.microsoft.com/office/drawing/2014/main" id="{6324498F-D5EA-4093-B1DB-54F2B3F764F1}"/>
                  </a:ext>
                </a:extLst>
              </p:cNvPr>
              <p:cNvGrpSpPr/>
              <p:nvPr/>
            </p:nvGrpSpPr>
            <p:grpSpPr>
              <a:xfrm>
                <a:off x="2560938" y="2229166"/>
                <a:ext cx="936000" cy="936000"/>
                <a:chOff x="2133357" y="2492294"/>
                <a:chExt cx="936000" cy="936000"/>
              </a:xfrm>
            </p:grpSpPr>
            <p:pic>
              <p:nvPicPr>
                <p:cNvPr id="39" name="Picture 10" descr="\\tib.tibub.de\DFS0\Home\BrinkenH\Documents\Bilder\PNG\PNG\server.png">
                  <a:extLst>
                    <a:ext uri="{FF2B5EF4-FFF2-40B4-BE49-F238E27FC236}">
                      <a16:creationId xmlns:a16="http://schemas.microsoft.com/office/drawing/2014/main" id="{89247759-434F-495F-8C68-7E18F5F8434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53440" y="2604137"/>
                  <a:ext cx="720000" cy="72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0" name="Ellipse 39">
                  <a:extLst>
                    <a:ext uri="{FF2B5EF4-FFF2-40B4-BE49-F238E27FC236}">
                      <a16:creationId xmlns:a16="http://schemas.microsoft.com/office/drawing/2014/main" id="{33231A91-58F5-4840-B33B-5809E828C17B}"/>
                    </a:ext>
                  </a:extLst>
                </p:cNvPr>
                <p:cNvSpPr/>
                <p:nvPr/>
              </p:nvSpPr>
              <p:spPr>
                <a:xfrm>
                  <a:off x="2133357" y="2492294"/>
                  <a:ext cx="936000" cy="936000"/>
                </a:xfrm>
                <a:prstGeom prst="ellipse">
                  <a:avLst/>
                </a:prstGeom>
                <a:noFill/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+mj-lt"/>
                  </a:endParaRPr>
                </a:p>
              </p:txBody>
            </p:sp>
          </p:grpSp>
          <p:grpSp>
            <p:nvGrpSpPr>
              <p:cNvPr id="23" name="Gruppieren 22">
                <a:extLst>
                  <a:ext uri="{FF2B5EF4-FFF2-40B4-BE49-F238E27FC236}">
                    <a16:creationId xmlns:a16="http://schemas.microsoft.com/office/drawing/2014/main" id="{027277FC-54F1-4392-83E5-84E9EF1F8FAC}"/>
                  </a:ext>
                </a:extLst>
              </p:cNvPr>
              <p:cNvGrpSpPr/>
              <p:nvPr/>
            </p:nvGrpSpPr>
            <p:grpSpPr>
              <a:xfrm>
                <a:off x="2576840" y="3458930"/>
                <a:ext cx="936000" cy="936000"/>
                <a:chOff x="2133357" y="3557426"/>
                <a:chExt cx="936000" cy="936000"/>
              </a:xfrm>
            </p:grpSpPr>
            <p:pic>
              <p:nvPicPr>
                <p:cNvPr id="36" name="Picture 8" descr="\\tib.tibub.de\DFS0\Home\BrinkenH\Documents\Bilder\PNG\PNG\researcher.png">
                  <a:extLst>
                    <a:ext uri="{FF2B5EF4-FFF2-40B4-BE49-F238E27FC236}">
                      <a16:creationId xmlns:a16="http://schemas.microsoft.com/office/drawing/2014/main" id="{14A880F9-FF39-4DB8-840C-76A8BA0C1C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05341" y="3671592"/>
                  <a:ext cx="720000" cy="72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7" name="Picture 14" descr="\\tib.tibub.de\DFS0\Home\BrinkenH\Documents\Bilder\PNG\PNG\open_licenses.png">
                  <a:extLst>
                    <a:ext uri="{FF2B5EF4-FFF2-40B4-BE49-F238E27FC236}">
                      <a16:creationId xmlns:a16="http://schemas.microsoft.com/office/drawing/2014/main" id="{1E0E8B81-1428-4609-BD53-EFE59B2CFEC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37309" y="4031552"/>
                  <a:ext cx="228600" cy="2286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8" name="Ellipse 37">
                  <a:extLst>
                    <a:ext uri="{FF2B5EF4-FFF2-40B4-BE49-F238E27FC236}">
                      <a16:creationId xmlns:a16="http://schemas.microsoft.com/office/drawing/2014/main" id="{222C5747-B036-4138-926D-C583CD2879BB}"/>
                    </a:ext>
                  </a:extLst>
                </p:cNvPr>
                <p:cNvSpPr/>
                <p:nvPr/>
              </p:nvSpPr>
              <p:spPr>
                <a:xfrm>
                  <a:off x="2133357" y="3557426"/>
                  <a:ext cx="936000" cy="936000"/>
                </a:xfrm>
                <a:prstGeom prst="ellipse">
                  <a:avLst/>
                </a:prstGeom>
                <a:noFill/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+mj-lt"/>
                  </a:endParaRPr>
                </a:p>
              </p:txBody>
            </p:sp>
          </p:grpSp>
          <p:grpSp>
            <p:nvGrpSpPr>
              <p:cNvPr id="24" name="Gruppieren 23">
                <a:extLst>
                  <a:ext uri="{FF2B5EF4-FFF2-40B4-BE49-F238E27FC236}">
                    <a16:creationId xmlns:a16="http://schemas.microsoft.com/office/drawing/2014/main" id="{3682CA89-896A-42C7-899B-E94D48E58F50}"/>
                  </a:ext>
                </a:extLst>
              </p:cNvPr>
              <p:cNvGrpSpPr/>
              <p:nvPr/>
            </p:nvGrpSpPr>
            <p:grpSpPr>
              <a:xfrm>
                <a:off x="3304767" y="4446689"/>
                <a:ext cx="936000" cy="936000"/>
                <a:chOff x="3364477" y="4733976"/>
                <a:chExt cx="936000" cy="936000"/>
              </a:xfrm>
            </p:grpSpPr>
            <p:pic>
              <p:nvPicPr>
                <p:cNvPr id="34" name="Picture 13" descr="\\tib.tibub.de\DFS0\Home\BrinkenH\Documents\Bilder\PNG\PNG\collaborate.png">
                  <a:extLst>
                    <a:ext uri="{FF2B5EF4-FFF2-40B4-BE49-F238E27FC236}">
                      <a16:creationId xmlns:a16="http://schemas.microsoft.com/office/drawing/2014/main" id="{3F36AAAA-6100-43E1-BB0D-F319B0CD41F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0622" y="4861633"/>
                  <a:ext cx="720000" cy="72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5" name="Ellipse 34">
                  <a:extLst>
                    <a:ext uri="{FF2B5EF4-FFF2-40B4-BE49-F238E27FC236}">
                      <a16:creationId xmlns:a16="http://schemas.microsoft.com/office/drawing/2014/main" id="{B1270BA3-4E14-47C2-81FA-8D655C840CAE}"/>
                    </a:ext>
                  </a:extLst>
                </p:cNvPr>
                <p:cNvSpPr/>
                <p:nvPr/>
              </p:nvSpPr>
              <p:spPr>
                <a:xfrm>
                  <a:off x="3364477" y="4733976"/>
                  <a:ext cx="936000" cy="936000"/>
                </a:xfrm>
                <a:prstGeom prst="ellipse">
                  <a:avLst/>
                </a:prstGeom>
                <a:noFill/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+mj-lt"/>
                  </a:endParaRPr>
                </a:p>
              </p:txBody>
            </p:sp>
          </p:grpSp>
          <p:grpSp>
            <p:nvGrpSpPr>
              <p:cNvPr id="25" name="Gruppieren 24">
                <a:extLst>
                  <a:ext uri="{FF2B5EF4-FFF2-40B4-BE49-F238E27FC236}">
                    <a16:creationId xmlns:a16="http://schemas.microsoft.com/office/drawing/2014/main" id="{257C80F4-CFDB-4DD7-BB8A-B65DDF87A31B}"/>
                  </a:ext>
                </a:extLst>
              </p:cNvPr>
              <p:cNvGrpSpPr/>
              <p:nvPr/>
            </p:nvGrpSpPr>
            <p:grpSpPr>
              <a:xfrm>
                <a:off x="4481301" y="4640291"/>
                <a:ext cx="936000" cy="1125151"/>
                <a:chOff x="4618617" y="4760005"/>
                <a:chExt cx="936000" cy="1125151"/>
              </a:xfrm>
            </p:grpSpPr>
            <p:pic>
              <p:nvPicPr>
                <p:cNvPr id="32" name="Picture 2" descr="\\tib.tibub.de\DFS0\Home\BrinkenH\Documents\Bilder\PNG\PNG\compliant.png">
                  <a:extLst>
                    <a:ext uri="{FF2B5EF4-FFF2-40B4-BE49-F238E27FC236}">
                      <a16:creationId xmlns:a16="http://schemas.microsoft.com/office/drawing/2014/main" id="{A8EABAC7-9675-4C27-AC4B-00192E30EA5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30356" y="5054214"/>
                  <a:ext cx="720000" cy="72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3" name="Ellipse 32">
                  <a:extLst>
                    <a:ext uri="{FF2B5EF4-FFF2-40B4-BE49-F238E27FC236}">
                      <a16:creationId xmlns:a16="http://schemas.microsoft.com/office/drawing/2014/main" id="{EC7A5CE8-BCCE-4AE7-99C5-E16DA0DCCB42}"/>
                    </a:ext>
                  </a:extLst>
                </p:cNvPr>
                <p:cNvSpPr/>
                <p:nvPr/>
              </p:nvSpPr>
              <p:spPr>
                <a:xfrm>
                  <a:off x="4618617" y="4760005"/>
                  <a:ext cx="936000" cy="1125151"/>
                </a:xfrm>
                <a:prstGeom prst="ellipse">
                  <a:avLst/>
                </a:prstGeom>
                <a:noFill/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+mj-lt"/>
                  </a:endParaRPr>
                </a:p>
              </p:txBody>
            </p:sp>
          </p:grpSp>
          <p:grpSp>
            <p:nvGrpSpPr>
              <p:cNvPr id="26" name="Gruppieren 25">
                <a:extLst>
                  <a:ext uri="{FF2B5EF4-FFF2-40B4-BE49-F238E27FC236}">
                    <a16:creationId xmlns:a16="http://schemas.microsoft.com/office/drawing/2014/main" id="{797D5D1C-5A11-4FB3-960C-86471858B808}"/>
                  </a:ext>
                </a:extLst>
              </p:cNvPr>
              <p:cNvGrpSpPr/>
              <p:nvPr/>
            </p:nvGrpSpPr>
            <p:grpSpPr>
              <a:xfrm>
                <a:off x="6385209" y="3448070"/>
                <a:ext cx="936000" cy="936000"/>
                <a:chOff x="6639500" y="3443126"/>
                <a:chExt cx="936000" cy="936000"/>
              </a:xfrm>
            </p:grpSpPr>
            <p:pic>
              <p:nvPicPr>
                <p:cNvPr id="30" name="Picture 6" descr="\\tib.tibub.de\DFS0\Home\BrinkenH\Documents\Bilder\PNG\PNG\idea.png">
                  <a:extLst>
                    <a:ext uri="{FF2B5EF4-FFF2-40B4-BE49-F238E27FC236}">
                      <a16:creationId xmlns:a16="http://schemas.microsoft.com/office/drawing/2014/main" id="{11873E56-49F6-4879-82C0-5D1E8E360A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51263" y="3560217"/>
                  <a:ext cx="720000" cy="72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Ellipse 30">
                  <a:extLst>
                    <a:ext uri="{FF2B5EF4-FFF2-40B4-BE49-F238E27FC236}">
                      <a16:creationId xmlns:a16="http://schemas.microsoft.com/office/drawing/2014/main" id="{5194D40C-7EB5-4208-87C0-925D3B44064F}"/>
                    </a:ext>
                  </a:extLst>
                </p:cNvPr>
                <p:cNvSpPr/>
                <p:nvPr/>
              </p:nvSpPr>
              <p:spPr>
                <a:xfrm>
                  <a:off x="6639500" y="3443126"/>
                  <a:ext cx="936000" cy="936000"/>
                </a:xfrm>
                <a:prstGeom prst="ellipse">
                  <a:avLst/>
                </a:prstGeom>
                <a:noFill/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+mj-lt"/>
                  </a:endParaRPr>
                </a:p>
              </p:txBody>
            </p:sp>
          </p:grpSp>
          <p:grpSp>
            <p:nvGrpSpPr>
              <p:cNvPr id="27" name="Gruppieren 26">
                <a:extLst>
                  <a:ext uri="{FF2B5EF4-FFF2-40B4-BE49-F238E27FC236}">
                    <a16:creationId xmlns:a16="http://schemas.microsoft.com/office/drawing/2014/main" id="{32F4ACC8-2609-48B0-A0F1-72E2B363CAF6}"/>
                  </a:ext>
                </a:extLst>
              </p:cNvPr>
              <p:cNvGrpSpPr/>
              <p:nvPr/>
            </p:nvGrpSpPr>
            <p:grpSpPr>
              <a:xfrm>
                <a:off x="5673184" y="4453567"/>
                <a:ext cx="936000" cy="936000"/>
                <a:chOff x="5906024" y="4587453"/>
                <a:chExt cx="936000" cy="936000"/>
              </a:xfrm>
            </p:grpSpPr>
            <p:pic>
              <p:nvPicPr>
                <p:cNvPr id="28" name="Picture 3" descr="\\tib.tibub.de\DFS0\Home\BrinkenH\Documents\Bilder\PNG\PNG\exposure.png">
                  <a:extLst>
                    <a:ext uri="{FF2B5EF4-FFF2-40B4-BE49-F238E27FC236}">
                      <a16:creationId xmlns:a16="http://schemas.microsoft.com/office/drawing/2014/main" id="{3535A1AA-43BF-4A6D-830C-D2F35AFDCDF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18212" y="4700393"/>
                  <a:ext cx="720000" cy="72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9" name="Ellipse 28">
                  <a:extLst>
                    <a:ext uri="{FF2B5EF4-FFF2-40B4-BE49-F238E27FC236}">
                      <a16:creationId xmlns:a16="http://schemas.microsoft.com/office/drawing/2014/main" id="{3B096205-1C23-4490-B171-73FEFDC64655}"/>
                    </a:ext>
                  </a:extLst>
                </p:cNvPr>
                <p:cNvSpPr/>
                <p:nvPr/>
              </p:nvSpPr>
              <p:spPr>
                <a:xfrm>
                  <a:off x="5906024" y="4587453"/>
                  <a:ext cx="936000" cy="936000"/>
                </a:xfrm>
                <a:prstGeom prst="ellipse">
                  <a:avLst/>
                </a:prstGeom>
                <a:noFill/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+mj-lt"/>
                  </a:endParaRPr>
                </a:p>
              </p:txBody>
            </p:sp>
          </p:grpSp>
        </p:grp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4DCA6619-4E1E-4546-966A-206BA66B9687}"/>
                </a:ext>
              </a:extLst>
            </p:cNvPr>
            <p:cNvSpPr txBox="1"/>
            <p:nvPr/>
          </p:nvSpPr>
          <p:spPr>
            <a:xfrm rot="10800000" flipV="1">
              <a:off x="9127169" y="5920670"/>
              <a:ext cx="2980512" cy="74676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e-DE" sz="1200" dirty="0">
                  <a:latin typeface="+mj-lt"/>
                </a:rPr>
                <a:t>Quelle: </a:t>
              </a:r>
              <a:r>
                <a:rPr lang="de-DE" sz="1200" dirty="0" err="1">
                  <a:latin typeface="+mj-lt"/>
                </a:rPr>
                <a:t>Brinken</a:t>
              </a:r>
              <a:r>
                <a:rPr lang="de-DE" sz="1200" dirty="0">
                  <a:latin typeface="+mj-lt"/>
                </a:rPr>
                <a:t>, Helene. (2021). 10 Gründe für Open Access. </a:t>
              </a:r>
              <a:r>
                <a:rPr lang="de-DE" sz="1200" dirty="0" err="1">
                  <a:latin typeface="+mj-lt"/>
                </a:rPr>
                <a:t>Zenodo</a:t>
              </a:r>
              <a:r>
                <a:rPr lang="de-DE" sz="1200" dirty="0">
                  <a:latin typeface="+mj-lt"/>
                </a:rPr>
                <a:t>. https://doi.org/10.5281/zenodo.4643859</a:t>
              </a:r>
              <a:endParaRPr lang="de-DE" sz="1200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pic>
        <p:nvPicPr>
          <p:cNvPr id="50" name="Picture 2" descr="Creative Commons Namensnennung 4.0 International Lizenz">
            <a:hlinkClick r:id="rId14"/>
            <a:extLst>
              <a:ext uri="{FF2B5EF4-FFF2-40B4-BE49-F238E27FC236}">
                <a16:creationId xmlns:a16="http://schemas.microsoft.com/office/drawing/2014/main" id="{B1D787CD-629B-41E1-B191-F05330341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tretch/>
        </p:blipFill>
        <p:spPr bwMode="auto">
          <a:xfrm>
            <a:off x="11332822" y="6217366"/>
            <a:ext cx="692287" cy="2610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4993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8CEA31-3517-49B7-B978-219914412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Herausforderungen?</a:t>
            </a:r>
          </a:p>
        </p:txBody>
      </p:sp>
      <p:sp>
        <p:nvSpPr>
          <p:cNvPr id="30" name="Inhaltsplatzhalter 29">
            <a:extLst>
              <a:ext uri="{FF2B5EF4-FFF2-40B4-BE49-F238E27FC236}">
                <a16:creationId xmlns:a16="http://schemas.microsoft.com/office/drawing/2014/main" id="{00B4E842-5AC0-409C-804D-6B6A11279B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71396" y="1825625"/>
            <a:ext cx="4382404" cy="4351338"/>
          </a:xfrm>
        </p:spPr>
        <p:txBody>
          <a:bodyPr/>
          <a:lstStyle/>
          <a:p>
            <a:pPr marL="0" indent="0">
              <a:buNone/>
            </a:pPr>
            <a:r>
              <a:rPr lang="de-DE" sz="2000" dirty="0">
                <a:latin typeface="+mj-lt"/>
              </a:rPr>
              <a:t>Publikationsort:</a:t>
            </a:r>
          </a:p>
          <a:p>
            <a:r>
              <a:rPr lang="de-DE" sz="1600" dirty="0">
                <a:latin typeface="+mj-lt"/>
                <a:hlinkClick r:id="rId2"/>
              </a:rPr>
              <a:t>Directory </a:t>
            </a:r>
            <a:r>
              <a:rPr lang="de-DE" sz="1600" dirty="0" err="1">
                <a:latin typeface="+mj-lt"/>
                <a:hlinkClick r:id="rId2"/>
              </a:rPr>
              <a:t>of</a:t>
            </a:r>
            <a:r>
              <a:rPr lang="de-DE" sz="1600" dirty="0">
                <a:latin typeface="+mj-lt"/>
                <a:hlinkClick r:id="rId2"/>
              </a:rPr>
              <a:t> Open Access Journals</a:t>
            </a:r>
            <a:endParaRPr lang="de-DE" sz="1600" dirty="0">
              <a:latin typeface="+mj-lt"/>
            </a:endParaRPr>
          </a:p>
          <a:p>
            <a:r>
              <a:rPr lang="de-DE" sz="1600" dirty="0">
                <a:latin typeface="+mj-lt"/>
                <a:hlinkClick r:id="rId3"/>
              </a:rPr>
              <a:t>Directory </a:t>
            </a:r>
            <a:r>
              <a:rPr lang="de-DE" sz="1600" dirty="0" err="1">
                <a:latin typeface="+mj-lt"/>
                <a:hlinkClick r:id="rId3"/>
              </a:rPr>
              <a:t>of</a:t>
            </a:r>
            <a:r>
              <a:rPr lang="de-DE" sz="1600" dirty="0">
                <a:latin typeface="+mj-lt"/>
                <a:hlinkClick r:id="rId3"/>
              </a:rPr>
              <a:t> Open Access Books</a:t>
            </a:r>
            <a:endParaRPr lang="de-DE" sz="1600" dirty="0">
              <a:latin typeface="+mj-lt"/>
            </a:endParaRPr>
          </a:p>
          <a:p>
            <a:pPr marL="0" indent="0">
              <a:buNone/>
            </a:pPr>
            <a:r>
              <a:rPr lang="de-DE" sz="2000" dirty="0">
                <a:latin typeface="+mj-lt"/>
              </a:rPr>
              <a:t>Förderung:</a:t>
            </a:r>
          </a:p>
          <a:p>
            <a:r>
              <a:rPr lang="de-DE" sz="1600" dirty="0">
                <a:latin typeface="+mj-lt"/>
                <a:hlinkClick r:id="rId4"/>
              </a:rPr>
              <a:t>Deutsche Forschungsgemeinschaft</a:t>
            </a:r>
            <a:endParaRPr lang="de-DE" sz="1600" dirty="0">
              <a:latin typeface="+mj-lt"/>
            </a:endParaRPr>
          </a:p>
          <a:p>
            <a:r>
              <a:rPr lang="de-DE" sz="1600" dirty="0">
                <a:latin typeface="+mj-lt"/>
                <a:hlinkClick r:id="rId5"/>
              </a:rPr>
              <a:t>Sherpa Juliet </a:t>
            </a:r>
            <a:r>
              <a:rPr lang="de-DE" sz="1600" dirty="0">
                <a:latin typeface="+mj-lt"/>
              </a:rPr>
              <a:t>(Urheberrechts- und Open-Access-Selbstarchivierungsrichtlinien der Forschungsförderinstitutionen)</a:t>
            </a:r>
          </a:p>
          <a:p>
            <a:pPr marL="0" indent="0">
              <a:buNone/>
            </a:pPr>
            <a:r>
              <a:rPr lang="de-DE" sz="2000" dirty="0">
                <a:latin typeface="+mj-lt"/>
              </a:rPr>
              <a:t>Fachbezogene Informationsseiten:</a:t>
            </a:r>
          </a:p>
          <a:p>
            <a:r>
              <a:rPr lang="de-DE" sz="1600" dirty="0">
                <a:latin typeface="+mj-lt"/>
                <a:hlinkClick r:id="rId6"/>
              </a:rPr>
              <a:t>FID Pollux</a:t>
            </a:r>
            <a:endParaRPr lang="de-DE" sz="1600" dirty="0">
              <a:latin typeface="+mj-lt"/>
            </a:endParaRPr>
          </a:p>
          <a:p>
            <a:r>
              <a:rPr lang="de-DE" sz="1600" dirty="0">
                <a:latin typeface="+mj-lt"/>
                <a:hlinkClick r:id="rId7"/>
              </a:rPr>
              <a:t>open-</a:t>
            </a:r>
            <a:r>
              <a:rPr lang="de-DE" sz="1600" dirty="0" err="1">
                <a:latin typeface="+mj-lt"/>
                <a:hlinkClick r:id="rId7"/>
              </a:rPr>
              <a:t>access.network</a:t>
            </a:r>
            <a:r>
              <a:rPr lang="de-DE" sz="1600" dirty="0">
                <a:latin typeface="+mj-lt"/>
                <a:hlinkClick r:id="rId7"/>
              </a:rPr>
              <a:t> (Politikwissenschaften)</a:t>
            </a:r>
            <a:endParaRPr lang="de-DE" sz="1600" dirty="0">
              <a:latin typeface="+mj-lt"/>
            </a:endParaRP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9501AB03-034B-493F-8D7D-08526F9169EB}"/>
              </a:ext>
            </a:extLst>
          </p:cNvPr>
          <p:cNvGrpSpPr/>
          <p:nvPr/>
        </p:nvGrpSpPr>
        <p:grpSpPr>
          <a:xfrm>
            <a:off x="-125699" y="1302204"/>
            <a:ext cx="7097095" cy="5105829"/>
            <a:chOff x="5598836" y="1631997"/>
            <a:chExt cx="7097095" cy="5105829"/>
          </a:xfrm>
        </p:grpSpPr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16AC625C-A054-442A-AA25-5ABEB866A785}"/>
                </a:ext>
              </a:extLst>
            </p:cNvPr>
            <p:cNvGrpSpPr/>
            <p:nvPr/>
          </p:nvGrpSpPr>
          <p:grpSpPr>
            <a:xfrm>
              <a:off x="5598836" y="1631997"/>
              <a:ext cx="7097095" cy="4689139"/>
              <a:chOff x="5364506" y="1364883"/>
              <a:chExt cx="8117660" cy="5906584"/>
            </a:xfrm>
          </p:grpSpPr>
          <p:pic>
            <p:nvPicPr>
              <p:cNvPr id="4" name="Graphic 5" descr="Signpost outline">
                <a:extLst>
                  <a:ext uri="{FF2B5EF4-FFF2-40B4-BE49-F238E27FC236}">
                    <a16:creationId xmlns:a16="http://schemas.microsoft.com/office/drawing/2014/main" id="{6499774E-EBC3-4FF2-B1F8-15CFAC1974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/>
            </p:blipFill>
            <p:spPr bwMode="auto">
              <a:xfrm>
                <a:off x="5748849" y="3154764"/>
                <a:ext cx="7375292" cy="3105593"/>
              </a:xfrm>
              <a:prstGeom prst="rect">
                <a:avLst/>
              </a:prstGeom>
            </p:spPr>
          </p:pic>
          <p:pic>
            <p:nvPicPr>
              <p:cNvPr id="5" name="Graphic 6" descr="Signpost outline">
                <a:extLst>
                  <a:ext uri="{FF2B5EF4-FFF2-40B4-BE49-F238E27FC236}">
                    <a16:creationId xmlns:a16="http://schemas.microsoft.com/office/drawing/2014/main" id="{546FFF6C-E173-4462-911C-BAFD6E8D01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/>
            </p:blipFill>
            <p:spPr bwMode="auto">
              <a:xfrm>
                <a:off x="5735691" y="2301505"/>
                <a:ext cx="7375292" cy="3105593"/>
              </a:xfrm>
              <a:prstGeom prst="rect">
                <a:avLst/>
              </a:prstGeom>
            </p:spPr>
          </p:pic>
          <p:sp>
            <p:nvSpPr>
              <p:cNvPr id="6" name="TextBox 8">
                <a:extLst>
                  <a:ext uri="{FF2B5EF4-FFF2-40B4-BE49-F238E27FC236}">
                    <a16:creationId xmlns:a16="http://schemas.microsoft.com/office/drawing/2014/main" id="{12359BC6-3528-4511-A27D-AAD35385934C}"/>
                  </a:ext>
                </a:extLst>
              </p:cNvPr>
              <p:cNvSpPr txBox="1"/>
              <p:nvPr/>
            </p:nvSpPr>
            <p:spPr bwMode="auto">
              <a:xfrm>
                <a:off x="7313615" y="2101585"/>
                <a:ext cx="2037983" cy="465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>
                    <a:latin typeface="+mj-lt"/>
                  </a:rPr>
                  <a:t>Publikationsorte</a:t>
                </a:r>
                <a:endParaRPr>
                  <a:latin typeface="+mj-lt"/>
                </a:endParaRPr>
              </a:p>
            </p:txBody>
          </p:sp>
          <p:sp>
            <p:nvSpPr>
              <p:cNvPr id="7" name="TextBox 9">
                <a:extLst>
                  <a:ext uri="{FF2B5EF4-FFF2-40B4-BE49-F238E27FC236}">
                    <a16:creationId xmlns:a16="http://schemas.microsoft.com/office/drawing/2014/main" id="{2EB1606B-CE4A-4219-974B-4BEAA49676F7}"/>
                  </a:ext>
                </a:extLst>
              </p:cNvPr>
              <p:cNvSpPr txBox="1"/>
              <p:nvPr/>
            </p:nvSpPr>
            <p:spPr bwMode="auto">
              <a:xfrm>
                <a:off x="9423337" y="2859308"/>
                <a:ext cx="2505412" cy="465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>
                    <a:latin typeface="+mj-lt"/>
                  </a:rPr>
                  <a:t>Publikationsformate</a:t>
                </a:r>
                <a:endParaRPr>
                  <a:latin typeface="+mj-lt"/>
                </a:endParaRPr>
              </a:p>
            </p:txBody>
          </p:sp>
          <p:sp>
            <p:nvSpPr>
              <p:cNvPr id="8" name="TextBox 10">
                <a:extLst>
                  <a:ext uri="{FF2B5EF4-FFF2-40B4-BE49-F238E27FC236}">
                    <a16:creationId xmlns:a16="http://schemas.microsoft.com/office/drawing/2014/main" id="{ED08A915-3761-468F-81F6-0CBC49FABEA2}"/>
                  </a:ext>
                </a:extLst>
              </p:cNvPr>
              <p:cNvSpPr txBox="1"/>
              <p:nvPr/>
            </p:nvSpPr>
            <p:spPr bwMode="auto">
              <a:xfrm>
                <a:off x="7692523" y="2996256"/>
                <a:ext cx="1892790" cy="465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dirty="0" err="1">
                    <a:latin typeface="+mj-lt"/>
                  </a:rPr>
                  <a:t>Förderung</a:t>
                </a:r>
                <a:endParaRPr dirty="0">
                  <a:latin typeface="+mj-lt"/>
                </a:endParaRPr>
              </a:p>
            </p:txBody>
          </p:sp>
          <p:sp>
            <p:nvSpPr>
              <p:cNvPr id="9" name="TextBox 11">
                <a:extLst>
                  <a:ext uri="{FF2B5EF4-FFF2-40B4-BE49-F238E27FC236}">
                    <a16:creationId xmlns:a16="http://schemas.microsoft.com/office/drawing/2014/main" id="{3EA43164-7580-448B-8A1B-6A6749116742}"/>
                  </a:ext>
                </a:extLst>
              </p:cNvPr>
              <p:cNvSpPr txBox="1"/>
              <p:nvPr/>
            </p:nvSpPr>
            <p:spPr bwMode="auto">
              <a:xfrm>
                <a:off x="9585313" y="3821017"/>
                <a:ext cx="1845058" cy="465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dirty="0" err="1">
                    <a:latin typeface="+mj-lt"/>
                  </a:rPr>
                  <a:t>Fächerkultur</a:t>
                </a:r>
                <a:endParaRPr dirty="0">
                  <a:latin typeface="+mj-lt"/>
                </a:endParaRPr>
              </a:p>
            </p:txBody>
          </p:sp>
          <p:sp>
            <p:nvSpPr>
              <p:cNvPr id="10" name="TextBox 12">
                <a:extLst>
                  <a:ext uri="{FF2B5EF4-FFF2-40B4-BE49-F238E27FC236}">
                    <a16:creationId xmlns:a16="http://schemas.microsoft.com/office/drawing/2014/main" id="{D72EE24E-7B95-41AC-A4A0-7F5A6B57E4B4}"/>
                  </a:ext>
                </a:extLst>
              </p:cNvPr>
              <p:cNvSpPr txBox="1"/>
              <p:nvPr/>
            </p:nvSpPr>
            <p:spPr bwMode="auto">
              <a:xfrm>
                <a:off x="7276221" y="3860021"/>
                <a:ext cx="2112772" cy="465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>
                    <a:latin typeface="+mj-lt"/>
                  </a:rPr>
                  <a:t>Karrierechancen</a:t>
                </a:r>
                <a:endParaRPr>
                  <a:latin typeface="+mj-lt"/>
                </a:endParaRPr>
              </a:p>
            </p:txBody>
          </p:sp>
          <p:sp>
            <p:nvSpPr>
              <p:cNvPr id="11" name="TextBox 13">
                <a:extLst>
                  <a:ext uri="{FF2B5EF4-FFF2-40B4-BE49-F238E27FC236}">
                    <a16:creationId xmlns:a16="http://schemas.microsoft.com/office/drawing/2014/main" id="{EC5B45F9-7E22-4A02-B6D9-1501B678A7E5}"/>
                  </a:ext>
                </a:extLst>
              </p:cNvPr>
              <p:cNvSpPr txBox="1"/>
              <p:nvPr/>
            </p:nvSpPr>
            <p:spPr bwMode="auto">
              <a:xfrm>
                <a:off x="9442401" y="4630342"/>
                <a:ext cx="1845058" cy="465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>
                    <a:latin typeface="+mj-lt"/>
                  </a:rPr>
                  <a:t>Reichweite</a:t>
                </a:r>
                <a:endParaRPr>
                  <a:latin typeface="+mj-lt"/>
                </a:endParaRPr>
              </a:p>
            </p:txBody>
          </p:sp>
          <p:grpSp>
            <p:nvGrpSpPr>
              <p:cNvPr id="12" name="Gruppieren 11">
                <a:extLst>
                  <a:ext uri="{FF2B5EF4-FFF2-40B4-BE49-F238E27FC236}">
                    <a16:creationId xmlns:a16="http://schemas.microsoft.com/office/drawing/2014/main" id="{24E9BDC8-6015-4179-A6D6-44B7227D25A0}"/>
                  </a:ext>
                </a:extLst>
              </p:cNvPr>
              <p:cNvGrpSpPr/>
              <p:nvPr/>
            </p:nvGrpSpPr>
            <p:grpSpPr>
              <a:xfrm>
                <a:off x="5364506" y="1364883"/>
                <a:ext cx="8117660" cy="5906584"/>
                <a:chOff x="5357968" y="1364883"/>
                <a:chExt cx="8117660" cy="5906584"/>
              </a:xfrm>
            </p:grpSpPr>
            <p:pic>
              <p:nvPicPr>
                <p:cNvPr id="15" name="Graphic 7" descr="Signpost outline">
                  <a:extLst>
                    <a:ext uri="{FF2B5EF4-FFF2-40B4-BE49-F238E27FC236}">
                      <a16:creationId xmlns:a16="http://schemas.microsoft.com/office/drawing/2014/main" id="{6DC78B3F-8B2B-4088-9207-B274A83C3C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tretch/>
              </p:blipFill>
              <p:spPr bwMode="auto">
                <a:xfrm>
                  <a:off x="5357968" y="1364883"/>
                  <a:ext cx="8117660" cy="3000527"/>
                </a:xfrm>
                <a:prstGeom prst="rect">
                  <a:avLst/>
                </a:prstGeom>
              </p:spPr>
            </p:pic>
            <p:pic>
              <p:nvPicPr>
                <p:cNvPr id="16" name="Graphic 14" descr="Signpost outline">
                  <a:extLst>
                    <a:ext uri="{FF2B5EF4-FFF2-40B4-BE49-F238E27FC236}">
                      <a16:creationId xmlns:a16="http://schemas.microsoft.com/office/drawing/2014/main" id="{AE7E3F59-902E-4500-BB4A-2B6449E6BF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tretch/>
              </p:blipFill>
              <p:spPr bwMode="auto">
                <a:xfrm>
                  <a:off x="5742310" y="4028606"/>
                  <a:ext cx="7375294" cy="3242861"/>
                </a:xfrm>
                <a:prstGeom prst="rect">
                  <a:avLst/>
                </a:prstGeom>
              </p:spPr>
            </p:pic>
          </p:grpSp>
          <p:sp>
            <p:nvSpPr>
              <p:cNvPr id="13" name="TextBox 15">
                <a:extLst>
                  <a:ext uri="{FF2B5EF4-FFF2-40B4-BE49-F238E27FC236}">
                    <a16:creationId xmlns:a16="http://schemas.microsoft.com/office/drawing/2014/main" id="{6F1C08AA-E90D-4356-9913-72C7BC525D34}"/>
                  </a:ext>
                </a:extLst>
              </p:cNvPr>
              <p:cNvSpPr txBox="1"/>
              <p:nvPr/>
            </p:nvSpPr>
            <p:spPr bwMode="auto">
              <a:xfrm>
                <a:off x="7472540" y="4781653"/>
                <a:ext cx="2112772" cy="465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>
                    <a:latin typeface="+mj-lt"/>
                  </a:rPr>
                  <a:t>Reputation</a:t>
                </a:r>
                <a:endParaRPr>
                  <a:latin typeface="+mj-lt"/>
                </a:endParaRPr>
              </a:p>
            </p:txBody>
          </p:sp>
          <p:sp>
            <p:nvSpPr>
              <p:cNvPr id="14" name="TextBox 16">
                <a:extLst>
                  <a:ext uri="{FF2B5EF4-FFF2-40B4-BE49-F238E27FC236}">
                    <a16:creationId xmlns:a16="http://schemas.microsoft.com/office/drawing/2014/main" id="{5A5CE4C3-033C-4FB6-AA56-B90EC7D0EDE8}"/>
                  </a:ext>
                </a:extLst>
              </p:cNvPr>
              <p:cNvSpPr txBox="1"/>
              <p:nvPr/>
            </p:nvSpPr>
            <p:spPr bwMode="auto">
              <a:xfrm>
                <a:off x="9693723" y="5504196"/>
                <a:ext cx="1964638" cy="659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sz="1400" dirty="0" err="1">
                    <a:latin typeface="+mj-lt"/>
                  </a:rPr>
                  <a:t>Methoden</a:t>
                </a:r>
                <a:r>
                  <a:rPr lang="en-US" sz="1400" dirty="0">
                    <a:latin typeface="+mj-lt"/>
                  </a:rPr>
                  <a:t>, </a:t>
                </a:r>
                <a:r>
                  <a:rPr lang="en-US" sz="1400" dirty="0" err="1">
                    <a:latin typeface="+mj-lt"/>
                  </a:rPr>
                  <a:t>Analysen</a:t>
                </a:r>
                <a:r>
                  <a:rPr lang="en-US" sz="1400" dirty="0">
                    <a:latin typeface="+mj-lt"/>
                  </a:rPr>
                  <a:t>, Tools</a:t>
                </a:r>
                <a:endParaRPr dirty="0">
                  <a:latin typeface="+mj-lt"/>
                </a:endParaRPr>
              </a:p>
            </p:txBody>
          </p:sp>
        </p:grpSp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06E4EA4B-50B9-4F8C-9CBF-E8982E27E76C}"/>
                </a:ext>
              </a:extLst>
            </p:cNvPr>
            <p:cNvGrpSpPr/>
            <p:nvPr/>
          </p:nvGrpSpPr>
          <p:grpSpPr>
            <a:xfrm>
              <a:off x="6820561" y="6276161"/>
              <a:ext cx="4999790" cy="461665"/>
              <a:chOff x="5972149" y="6299554"/>
              <a:chExt cx="4999790" cy="461665"/>
            </a:xfrm>
          </p:grpSpPr>
          <p:sp>
            <p:nvSpPr>
              <p:cNvPr id="18" name="Rechteck 17">
                <a:extLst>
                  <a:ext uri="{FF2B5EF4-FFF2-40B4-BE49-F238E27FC236}">
                    <a16:creationId xmlns:a16="http://schemas.microsoft.com/office/drawing/2014/main" id="{79C9E379-2E33-43F2-83B9-09CFBA759940}"/>
                  </a:ext>
                </a:extLst>
              </p:cNvPr>
              <p:cNvSpPr/>
              <p:nvPr/>
            </p:nvSpPr>
            <p:spPr>
              <a:xfrm>
                <a:off x="5972149" y="6299554"/>
                <a:ext cx="465364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latin typeface="+mj-lt"/>
                  </a:rPr>
                  <a:t>Quelle: </a:t>
                </a:r>
                <a:r>
                  <a:rPr lang="en-US" sz="1200" dirty="0" err="1">
                    <a:latin typeface="+mj-lt"/>
                  </a:rPr>
                  <a:t>Schirrwagen</a:t>
                </a:r>
                <a:r>
                  <a:rPr lang="en-US" sz="1200" dirty="0">
                    <a:latin typeface="+mj-lt"/>
                  </a:rPr>
                  <a:t>, Jochen ; Martin, Linda (2021): </a:t>
                </a:r>
                <a:r>
                  <a:rPr lang="de-DE" sz="1200" dirty="0">
                    <a:latin typeface="+mj-lt"/>
                  </a:rPr>
                  <a:t>Erfolgreich wissenschaftlich Publizieren und Open Access – kein Widerspruch!</a:t>
                </a:r>
              </a:p>
            </p:txBody>
          </p:sp>
          <p:pic>
            <p:nvPicPr>
              <p:cNvPr id="19" name="Picture 2" descr="Creative Commons Namensnennung 4.0 International Lizenz">
                <a:hlinkClick r:id="rId9"/>
                <a:extLst>
                  <a:ext uri="{FF2B5EF4-FFF2-40B4-BE49-F238E27FC236}">
                    <a16:creationId xmlns:a16="http://schemas.microsoft.com/office/drawing/2014/main" id="{7F935212-F36C-4A5E-88F4-B3CD29777D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/>
              <a:stretch/>
            </p:blipFill>
            <p:spPr bwMode="auto">
              <a:xfrm>
                <a:off x="10279652" y="6442899"/>
                <a:ext cx="692287" cy="243874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2106263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/>
        </p:nvSpPr>
        <p:spPr>
          <a:xfrm>
            <a:off x="0" y="6171211"/>
            <a:ext cx="12643104" cy="7402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22" y="6342807"/>
            <a:ext cx="1134835" cy="397052"/>
          </a:xfrm>
          <a:prstGeom prst="rect">
            <a:avLst/>
          </a:prstGeom>
        </p:spPr>
      </p:pic>
      <p:sp>
        <p:nvSpPr>
          <p:cNvPr id="14" name="Eine Ecke des Rechtecks schneiden und abrunden 13"/>
          <p:cNvSpPr/>
          <p:nvPr/>
        </p:nvSpPr>
        <p:spPr>
          <a:xfrm rot="10800000" flipH="1">
            <a:off x="3389376" y="814107"/>
            <a:ext cx="7327392" cy="1500237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5108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1627273" y="6333584"/>
            <a:ext cx="938964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de-DE" sz="1050" dirty="0">
                <a:ea typeface="Roboto Medium"/>
                <a:cs typeface="Roboto Medium"/>
                <a:sym typeface="Roboto Medium"/>
              </a:rPr>
              <a:t>Linda Martin / Open-Access-Büro Berlin / Email: </a:t>
            </a:r>
            <a:r>
              <a:rPr lang="de-DE" sz="1050" u="sng" dirty="0">
                <a:ea typeface="Roboto Medium"/>
                <a:cs typeface="Roboto Medium"/>
                <a:sym typeface="Roboto Mediu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linda.martin@open-access-berlin.de</a:t>
            </a:r>
            <a:r>
              <a:rPr lang="de-DE" sz="1050" dirty="0">
                <a:ea typeface="Roboto Medium"/>
                <a:cs typeface="Roboto Medium"/>
                <a:sym typeface="Roboto Medium"/>
              </a:rPr>
              <a:t> </a:t>
            </a:r>
            <a:endParaRPr lang="de-DE" sz="1050" dirty="0">
              <a:ea typeface="Roboto"/>
              <a:cs typeface="Roboto"/>
              <a:sym typeface="Roboto"/>
            </a:endParaRPr>
          </a:p>
          <a:p>
            <a:pPr lvl="0" algn="ctr">
              <a:buClr>
                <a:srgbClr val="000000"/>
              </a:buClr>
            </a:pPr>
            <a:r>
              <a:rPr lang="de-DE" sz="1050" dirty="0">
                <a:ea typeface="Roboto Medium"/>
                <a:cs typeface="Roboto Medium"/>
                <a:sym typeface="Roboto Medium"/>
              </a:rPr>
              <a:t>Die Präsentation ist unter </a:t>
            </a:r>
            <a:r>
              <a:rPr lang="de-DE" sz="1050" u="sng" dirty="0">
                <a:ea typeface="Roboto Medium"/>
                <a:cs typeface="Roboto Medium"/>
                <a:sym typeface="Roboto Mediu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 4.0</a:t>
            </a:r>
            <a:r>
              <a:rPr lang="de-DE" sz="1050" dirty="0">
                <a:ea typeface="Roboto Medium"/>
                <a:cs typeface="Roboto Medium"/>
                <a:sym typeface="Roboto Medium"/>
              </a:rPr>
              <a:t> lizenziert, wenn nicht anders angegeben. Icons, Screenshots oder Bilder sind von der Lizenzierung ausgenommen.</a:t>
            </a:r>
            <a:endParaRPr lang="de-DE" sz="1050" dirty="0">
              <a:ea typeface="Roboto"/>
              <a:cs typeface="Roboto"/>
              <a:sym typeface="Roboto"/>
            </a:endParaRPr>
          </a:p>
          <a:p>
            <a:pPr lvl="0" algn="ctr">
              <a:buClr>
                <a:srgbClr val="000000"/>
              </a:buClr>
            </a:pPr>
            <a:r>
              <a:rPr lang="de-DE" sz="1050" dirty="0">
                <a:ea typeface="Roboto Medium"/>
                <a:cs typeface="Roboto Medium"/>
                <a:sym typeface="Roboto Medium"/>
              </a:rPr>
              <a:t>Icons:. </a:t>
            </a:r>
            <a:r>
              <a:rPr lang="de-DE" sz="1050" dirty="0" err="1">
                <a:ea typeface="Roboto Medium"/>
                <a:cs typeface="Roboto Medium"/>
                <a:sym typeface="Roboto Medium"/>
              </a:rPr>
              <a:t>Hochstenbach</a:t>
            </a:r>
            <a:r>
              <a:rPr lang="de-DE" sz="1050" dirty="0">
                <a:ea typeface="Roboto Medium"/>
                <a:cs typeface="Roboto Medium"/>
                <a:sym typeface="Roboto Medium"/>
              </a:rPr>
              <a:t>, Patrick (2018): </a:t>
            </a:r>
            <a:r>
              <a:rPr lang="de-DE" sz="1050" dirty="0">
                <a:ea typeface="Roboto Medium"/>
                <a:cs typeface="Roboto Medium"/>
                <a:sym typeface="Roboto Medium"/>
                <a:hlinkClick r:id="rId5"/>
              </a:rPr>
              <a:t>Foster Open Science. </a:t>
            </a:r>
            <a:r>
              <a:rPr lang="de-DE" sz="1050" dirty="0" err="1">
                <a:ea typeface="Roboto Medium"/>
                <a:cs typeface="Roboto Medium"/>
                <a:sym typeface="Roboto Medium"/>
                <a:hlinkClick r:id="rId5"/>
              </a:rPr>
              <a:t>Trainer`s</a:t>
            </a:r>
            <a:r>
              <a:rPr lang="de-DE" sz="1050" dirty="0">
                <a:ea typeface="Roboto Medium"/>
                <a:cs typeface="Roboto Medium"/>
                <a:sym typeface="Roboto Medium"/>
                <a:hlinkClick r:id="rId5"/>
              </a:rPr>
              <a:t> </a:t>
            </a:r>
            <a:r>
              <a:rPr lang="de-DE" sz="1050" dirty="0" err="1">
                <a:ea typeface="Roboto Medium"/>
                <a:cs typeface="Roboto Medium"/>
                <a:sym typeface="Roboto Medium"/>
                <a:hlinkClick r:id="rId5"/>
              </a:rPr>
              <a:t>corner</a:t>
            </a:r>
            <a:r>
              <a:rPr lang="de-DE" sz="1050" dirty="0">
                <a:ea typeface="Roboto Medium"/>
                <a:cs typeface="Roboto Medium"/>
                <a:sym typeface="Roboto Medium"/>
              </a:rPr>
              <a:t>.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736161" y="1118673"/>
            <a:ext cx="68883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>
                <a:solidFill>
                  <a:schemeClr val="bg1"/>
                </a:solidFill>
                <a:latin typeface="Maven Pro SemiBold" pitchFamily="2" charset="0"/>
              </a:rPr>
              <a:t>Schreiben Sie uns:</a:t>
            </a:r>
          </a:p>
          <a:p>
            <a:r>
              <a:rPr lang="de-DE" sz="2600" dirty="0" err="1">
                <a:solidFill>
                  <a:schemeClr val="bg1"/>
                </a:solidFill>
                <a:latin typeface="Maven Pro SemiBold" pitchFamily="2" charset="0"/>
                <a:hlinkClick r:id="rId6"/>
              </a:rPr>
              <a:t>info@open-access.network</a:t>
            </a:r>
            <a:endParaRPr lang="de-DE" sz="2600" dirty="0">
              <a:solidFill>
                <a:schemeClr val="bg1"/>
              </a:solidFill>
              <a:latin typeface="Maven Pro SemiBold" pitchFamily="2" charset="0"/>
            </a:endParaRPr>
          </a:p>
        </p:txBody>
      </p:sp>
      <p:sp>
        <p:nvSpPr>
          <p:cNvPr id="16" name="Eine Ecke des Rechtecks schneiden und abrunden 15"/>
          <p:cNvSpPr/>
          <p:nvPr/>
        </p:nvSpPr>
        <p:spPr>
          <a:xfrm rot="10800000" flipH="1">
            <a:off x="3389376" y="4164857"/>
            <a:ext cx="7327392" cy="1500237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082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973" y="6253297"/>
            <a:ext cx="576072" cy="576072"/>
          </a:xfrm>
          <a:prstGeom prst="rect">
            <a:avLst/>
          </a:prstGeom>
        </p:spPr>
      </p:pic>
      <p:sp>
        <p:nvSpPr>
          <p:cNvPr id="15" name="Eine Ecke des Rechtecks schneiden und abrunden 14"/>
          <p:cNvSpPr/>
          <p:nvPr/>
        </p:nvSpPr>
        <p:spPr>
          <a:xfrm rot="10800000" flipH="1">
            <a:off x="3389376" y="2502062"/>
            <a:ext cx="7327392" cy="1500237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960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3736161" y="2583884"/>
            <a:ext cx="739513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>
                <a:solidFill>
                  <a:schemeClr val="bg1"/>
                </a:solidFill>
                <a:latin typeface="Maven Pro SemiBold" pitchFamily="2" charset="0"/>
              </a:rPr>
              <a:t>Individuelle Fragen zu Open Access? </a:t>
            </a:r>
          </a:p>
          <a:p>
            <a:r>
              <a:rPr lang="de-DE" sz="2600" dirty="0">
                <a:solidFill>
                  <a:schemeClr val="bg1"/>
                </a:solidFill>
                <a:latin typeface="Maven Pro SemiBold" pitchFamily="2" charset="0"/>
              </a:rPr>
              <a:t>Schreiben Sie an unseren Helpdesk:</a:t>
            </a:r>
          </a:p>
          <a:p>
            <a:r>
              <a:rPr lang="de-DE" sz="2600" dirty="0" err="1">
                <a:solidFill>
                  <a:schemeClr val="bg1"/>
                </a:solidFill>
                <a:latin typeface="Maven Pro SemiBold" pitchFamily="2" charset="0"/>
                <a:hlinkClick r:id="rId8"/>
              </a:rPr>
              <a:t>help@open-access.network</a:t>
            </a:r>
            <a:endParaRPr lang="de-DE" sz="2600" dirty="0">
              <a:solidFill>
                <a:schemeClr val="bg1"/>
              </a:solidFill>
              <a:latin typeface="Maven Pro SemiBold" pitchFamily="2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736161" y="4231446"/>
            <a:ext cx="73951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>
                <a:solidFill>
                  <a:schemeClr val="bg1"/>
                </a:solidFill>
                <a:latin typeface="Maven Pro SemiBold" pitchFamily="2" charset="0"/>
              </a:rPr>
              <a:t>Sie möchten weiter diskutieren? </a:t>
            </a:r>
          </a:p>
          <a:p>
            <a:r>
              <a:rPr lang="de-DE" sz="2600" dirty="0">
                <a:solidFill>
                  <a:schemeClr val="bg1"/>
                </a:solidFill>
                <a:latin typeface="Maven Pro SemiBold" pitchFamily="2" charset="0"/>
              </a:rPr>
              <a:t>Besuchen Sie das Open-Access-Forum: </a:t>
            </a:r>
          </a:p>
          <a:p>
            <a:r>
              <a:rPr lang="de-DE" sz="2600" dirty="0" err="1">
                <a:solidFill>
                  <a:schemeClr val="bg1"/>
                </a:solidFill>
                <a:latin typeface="Maven Pro SemiBold" pitchFamily="2" charset="0"/>
                <a:hlinkClick r:id="rId9" action="ppaction://hlinkfile"/>
              </a:rPr>
              <a:t>forum.open-access.network</a:t>
            </a:r>
            <a:endParaRPr lang="de-DE" sz="2600" dirty="0">
              <a:solidFill>
                <a:schemeClr val="bg1"/>
              </a:solidFill>
              <a:latin typeface="Maven Pro SemiBold" pitchFamily="2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2374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111CE8B-C6F7-42B2-80BF-586270A9F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Nachlese &amp; Links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ACFD336-3196-4C95-ABD3-9CEF5A02D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600" dirty="0">
                <a:latin typeface="+mj-lt"/>
              </a:rPr>
              <a:t>AV-Portal der TIB: </a:t>
            </a:r>
            <a:r>
              <a:rPr lang="de-DE" sz="1600" u="sng" dirty="0">
                <a:latin typeface="+mj-lt"/>
                <a:hlinkClick r:id="rId2"/>
              </a:rPr>
              <a:t>https://av.tib.eu/series/965/open+access+network</a:t>
            </a:r>
            <a:r>
              <a:rPr lang="de-DE" sz="1600" dirty="0">
                <a:latin typeface="+mj-lt"/>
              </a:rPr>
              <a:t> </a:t>
            </a:r>
          </a:p>
          <a:p>
            <a:r>
              <a:rPr lang="en-US" sz="1600" dirty="0">
                <a:latin typeface="+mj-lt"/>
              </a:rPr>
              <a:t>License Chooser: </a:t>
            </a:r>
            <a:r>
              <a:rPr lang="en-US" sz="1600" u="sng" dirty="0">
                <a:latin typeface="+mj-lt"/>
                <a:hlinkClick r:id="rId3"/>
              </a:rPr>
              <a:t>https://chooser-beta.creativecommons.org/</a:t>
            </a:r>
            <a:r>
              <a:rPr lang="en-US" sz="1600" dirty="0">
                <a:latin typeface="+mj-lt"/>
              </a:rPr>
              <a:t> </a:t>
            </a:r>
            <a:endParaRPr lang="de-DE" sz="1600" dirty="0">
              <a:latin typeface="+mj-lt"/>
            </a:endParaRPr>
          </a:p>
          <a:p>
            <a:r>
              <a:rPr lang="de-DE" sz="1600" dirty="0" err="1">
                <a:latin typeface="+mj-lt"/>
              </a:rPr>
              <a:t>Schmeja</a:t>
            </a:r>
            <a:r>
              <a:rPr lang="de-DE" sz="1600" dirty="0">
                <a:latin typeface="+mj-lt"/>
              </a:rPr>
              <a:t>, Stefan (2018): Gold, Grün, Bronze, Blau…: Die Open-Access-Farbenlehre. Online: </a:t>
            </a:r>
            <a:r>
              <a:rPr lang="de-DE" sz="1600" dirty="0">
                <a:latin typeface="+mj-lt"/>
                <a:hlinkClick r:id="rId4"/>
              </a:rPr>
              <a:t>https://blogs.tib.eu/wp/tib/2018/10/24/gold-gruen-bronze-blau-die-open-access-farbenlehre/</a:t>
            </a:r>
            <a:r>
              <a:rPr lang="de-DE" sz="1600" dirty="0">
                <a:latin typeface="+mj-lt"/>
              </a:rPr>
              <a:t> (Stand: 02.2022)</a:t>
            </a:r>
          </a:p>
          <a:p>
            <a:r>
              <a:rPr lang="de-DE" sz="1600" dirty="0">
                <a:latin typeface="+mj-lt"/>
              </a:rPr>
              <a:t>Sherpa Romeo (Zweitveröffentlichungsservices der Verlage): </a:t>
            </a:r>
            <a:r>
              <a:rPr lang="de-DE" sz="1600" dirty="0">
                <a:latin typeface="+mj-lt"/>
                <a:hlinkClick r:id="rId5"/>
              </a:rPr>
              <a:t>https://v2.sherpa.ac.uk/romeo/</a:t>
            </a:r>
            <a:r>
              <a:rPr lang="de-DE" sz="1600" dirty="0">
                <a:latin typeface="+mj-lt"/>
              </a:rPr>
              <a:t> </a:t>
            </a:r>
          </a:p>
          <a:p>
            <a:r>
              <a:rPr lang="de-DE" sz="1600" dirty="0" err="1">
                <a:latin typeface="+mj-lt"/>
              </a:rPr>
              <a:t>Zenodo</a:t>
            </a:r>
            <a:r>
              <a:rPr lang="de-DE" sz="1600" dirty="0">
                <a:latin typeface="+mj-lt"/>
              </a:rPr>
              <a:t>-Kanal des Projektes: </a:t>
            </a:r>
            <a:r>
              <a:rPr lang="de-DE" sz="1600" u="sng" dirty="0">
                <a:latin typeface="+mj-lt"/>
                <a:hlinkClick r:id="rId6"/>
              </a:rPr>
              <a:t>https://zenodo.org/communities/open-access_network</a:t>
            </a:r>
            <a:endParaRPr lang="de-DE" sz="1600" dirty="0">
              <a:latin typeface="+mj-lt"/>
            </a:endParaRPr>
          </a:p>
          <a:p>
            <a:endParaRPr lang="de-DE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4489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nutzerdefinier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87196"/>
      </a:accent1>
      <a:accent2>
        <a:srgbClr val="510896"/>
      </a:accent2>
      <a:accent3>
        <a:srgbClr val="082A96"/>
      </a:accent3>
      <a:accent4>
        <a:srgbClr val="25BDF4"/>
      </a:accent4>
      <a:accent5>
        <a:srgbClr val="0B9DD0"/>
      </a:accent5>
      <a:accent6>
        <a:srgbClr val="960871"/>
      </a:accent6>
      <a:hlink>
        <a:srgbClr val="082A96"/>
      </a:hlink>
      <a:folHlink>
        <a:srgbClr val="0B9DD0"/>
      </a:folHlink>
    </a:clrScheme>
    <a:fontScheme name="Benutzerdefiniert 1">
      <a:majorFont>
        <a:latin typeface="Maven Pro Medium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enutzerdefiniert 1">
      <a:majorFont>
        <a:latin typeface="Maven Pro Medium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enutzerdefiniertes Design">
  <a:themeElements>
    <a:clrScheme name="oa.network_links_weiß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87196"/>
      </a:accent1>
      <a:accent2>
        <a:srgbClr val="510896"/>
      </a:accent2>
      <a:accent3>
        <a:srgbClr val="082A96"/>
      </a:accent3>
      <a:accent4>
        <a:srgbClr val="25BDF4"/>
      </a:accent4>
      <a:accent5>
        <a:srgbClr val="0B9DD0"/>
      </a:accent5>
      <a:accent6>
        <a:srgbClr val="960871"/>
      </a:accent6>
      <a:hlink>
        <a:srgbClr val="FFFFFF"/>
      </a:hlink>
      <a:folHlink>
        <a:srgbClr val="0B9DD0"/>
      </a:folHlink>
    </a:clrScheme>
    <a:fontScheme name="Benutzerdefiniert 2">
      <a:majorFont>
        <a:latin typeface="Maven Pro SemiBold"/>
        <a:ea typeface=""/>
        <a:cs typeface=""/>
      </a:majorFont>
      <a:minorFont>
        <a:latin typeface="Maven Pro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Benutzerdefiniertes Design">
  <a:themeElements>
    <a:clrScheme name="Benutzerdefinier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87196"/>
      </a:accent1>
      <a:accent2>
        <a:srgbClr val="510896"/>
      </a:accent2>
      <a:accent3>
        <a:srgbClr val="082A96"/>
      </a:accent3>
      <a:accent4>
        <a:srgbClr val="25BDF4"/>
      </a:accent4>
      <a:accent5>
        <a:srgbClr val="0B9DD0"/>
      </a:accent5>
      <a:accent6>
        <a:srgbClr val="960871"/>
      </a:accent6>
      <a:hlink>
        <a:srgbClr val="082A96"/>
      </a:hlink>
      <a:folHlink>
        <a:srgbClr val="0B9D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Benutzerdefiniertes Design">
  <a:themeElements>
    <a:clrScheme name="Benutzerdefinier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87196"/>
      </a:accent1>
      <a:accent2>
        <a:srgbClr val="510896"/>
      </a:accent2>
      <a:accent3>
        <a:srgbClr val="082A96"/>
      </a:accent3>
      <a:accent4>
        <a:srgbClr val="25BDF4"/>
      </a:accent4>
      <a:accent5>
        <a:srgbClr val="0B9DD0"/>
      </a:accent5>
      <a:accent6>
        <a:srgbClr val="960871"/>
      </a:accent6>
      <a:hlink>
        <a:srgbClr val="082A96"/>
      </a:hlink>
      <a:folHlink>
        <a:srgbClr val="0B9DD0"/>
      </a:folHlink>
    </a:clrScheme>
    <a:fontScheme name="OANetwork">
      <a:majorFont>
        <a:latin typeface="Maven Pro Medium"/>
        <a:ea typeface=""/>
        <a:cs typeface=""/>
      </a:majorFont>
      <a:minorFont>
        <a:latin typeface="Maven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Benutzerdefiniertes Design">
  <a:themeElements>
    <a:clrScheme name="oa.network_links_weiß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87196"/>
      </a:accent1>
      <a:accent2>
        <a:srgbClr val="510896"/>
      </a:accent2>
      <a:accent3>
        <a:srgbClr val="082A96"/>
      </a:accent3>
      <a:accent4>
        <a:srgbClr val="25BDF4"/>
      </a:accent4>
      <a:accent5>
        <a:srgbClr val="0B9DD0"/>
      </a:accent5>
      <a:accent6>
        <a:srgbClr val="960871"/>
      </a:accent6>
      <a:hlink>
        <a:srgbClr val="FFFFFF"/>
      </a:hlink>
      <a:folHlink>
        <a:srgbClr val="0B9DD0"/>
      </a:folHlink>
    </a:clrScheme>
    <a:fontScheme name="Benutzerdefiniert 1">
      <a:majorFont>
        <a:latin typeface="Maven Pro Medium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514</Words>
  <Application>Microsoft Office PowerPoint</Application>
  <PresentationFormat>Breitbild</PresentationFormat>
  <Paragraphs>78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6</vt:i4>
      </vt:variant>
      <vt:variant>
        <vt:lpstr>Folientitel</vt:lpstr>
      </vt:variant>
      <vt:variant>
        <vt:i4>9</vt:i4>
      </vt:variant>
    </vt:vector>
  </HeadingPairs>
  <TitlesOfParts>
    <vt:vector size="24" baseType="lpstr">
      <vt:lpstr>Arial</vt:lpstr>
      <vt:lpstr>Calibri</vt:lpstr>
      <vt:lpstr>Calibri Light</vt:lpstr>
      <vt:lpstr>Maven Pro</vt:lpstr>
      <vt:lpstr>Maven Pro Medium</vt:lpstr>
      <vt:lpstr>Maven Pro SemiBold</vt:lpstr>
      <vt:lpstr>Open Sans</vt:lpstr>
      <vt:lpstr>Roboto</vt:lpstr>
      <vt:lpstr>Roboto Medium</vt:lpstr>
      <vt:lpstr>Office</vt:lpstr>
      <vt:lpstr>4_Benutzerdefiniertes Design</vt:lpstr>
      <vt:lpstr>Benutzerdefiniertes Design</vt:lpstr>
      <vt:lpstr>3_Benutzerdefiniertes Design</vt:lpstr>
      <vt:lpstr>2_Benutzerdefiniertes Design</vt:lpstr>
      <vt:lpstr>1_Benutzerdefiniertes Design</vt:lpstr>
      <vt:lpstr>PowerPoint-Präsentation</vt:lpstr>
      <vt:lpstr> Wir wollen mehr Open Access wagen! </vt:lpstr>
      <vt:lpstr>PowerPoint-Präsentation</vt:lpstr>
      <vt:lpstr>Open Access?</vt:lpstr>
      <vt:lpstr>Open Access – Publikationswege</vt:lpstr>
      <vt:lpstr>Vorteile</vt:lpstr>
      <vt:lpstr>Herausforderungen?</vt:lpstr>
      <vt:lpstr>PowerPoint-Präsentation</vt:lpstr>
      <vt:lpstr>Nachlese &amp; Links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Julian Schima</dc:creator>
  <cp:lastModifiedBy>Linda Martin</cp:lastModifiedBy>
  <cp:revision>155</cp:revision>
  <dcterms:created xsi:type="dcterms:W3CDTF">2020-06-04T13:15:57Z</dcterms:created>
  <dcterms:modified xsi:type="dcterms:W3CDTF">2022-02-15T17:05:30Z</dcterms:modified>
</cp:coreProperties>
</file>